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4" r:id="rId1"/>
  </p:sldMasterIdLst>
  <p:notesMasterIdLst>
    <p:notesMasterId r:id="rId25"/>
  </p:notesMasterIdLst>
  <p:sldIdLst>
    <p:sldId id="257" r:id="rId2"/>
    <p:sldId id="299" r:id="rId3"/>
    <p:sldId id="305" r:id="rId4"/>
    <p:sldId id="283" r:id="rId5"/>
    <p:sldId id="281" r:id="rId6"/>
    <p:sldId id="296" r:id="rId7"/>
    <p:sldId id="297" r:id="rId8"/>
    <p:sldId id="285" r:id="rId9"/>
    <p:sldId id="289" r:id="rId10"/>
    <p:sldId id="290" r:id="rId11"/>
    <p:sldId id="291" r:id="rId12"/>
    <p:sldId id="301" r:id="rId13"/>
    <p:sldId id="302" r:id="rId14"/>
    <p:sldId id="294" r:id="rId15"/>
    <p:sldId id="304" r:id="rId16"/>
    <p:sldId id="293" r:id="rId17"/>
    <p:sldId id="295" r:id="rId18"/>
    <p:sldId id="287" r:id="rId19"/>
    <p:sldId id="286" r:id="rId20"/>
    <p:sldId id="288" r:id="rId21"/>
    <p:sldId id="292" r:id="rId22"/>
    <p:sldId id="303" r:id="rId23"/>
    <p:sldId id="276" r:id="rId24"/>
  </p:sldIdLst>
  <p:sldSz cx="6858000" cy="9144000" type="letter"/>
  <p:notesSz cx="6858000" cy="9144000"/>
  <p:embeddedFontLst>
    <p:embeddedFont>
      <p:font typeface="Malgun Gothic" panose="020B0503020000020004" pitchFamily="34" charset="-127"/>
      <p:regular r:id="rId26"/>
      <p:bold r:id="rId27"/>
    </p:embeddedFont>
    <p:embeddedFont>
      <p:font typeface="Bebas Neue" panose="020B0604020202020204" charset="0"/>
      <p:regular r:id="rId28"/>
    </p:embeddedFont>
    <p:embeddedFont>
      <p:font typeface="Calibri" panose="020F0502020204030204" pitchFamily="34" charset="0"/>
      <p:regular r:id="rId29"/>
      <p:bold r:id="rId30"/>
      <p:italic r:id="rId31"/>
      <p:boldItalic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96238" autoAdjust="0"/>
  </p:normalViewPr>
  <p:slideViewPr>
    <p:cSldViewPr snapToGrid="0" snapToObjects="1">
      <p:cViewPr varScale="1">
        <p:scale>
          <a:sx n="88" d="100"/>
          <a:sy n="88" d="100"/>
        </p:scale>
        <p:origin x="2886" y="90"/>
      </p:cViewPr>
      <p:guideLst>
        <p:guide orient="horz" pos="2880"/>
        <p:guide pos="216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x-none"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7D3205-9A40-EB48-B8C9-6BB80B2713CF}" type="datetimeFigureOut">
              <a:rPr kumimoji="1" lang="x-none" altLang="en-US" smtClean="0"/>
              <a:t>11/28/2025</a:t>
            </a:fld>
            <a:endParaRPr kumimoji="1" lang="x-none" altLang="en-US"/>
          </a:p>
        </p:txBody>
      </p:sp>
      <p:sp>
        <p:nvSpPr>
          <p:cNvPr id="4" name="슬라이드 이미지 개체 틀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x-none"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x-none"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x-none"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DB7742-A3F1-2644-8AB0-19F0886D3103}" type="slidenum">
              <a:rPr kumimoji="1" lang="x-none" altLang="en-US" smtClean="0"/>
              <a:t>‹#›</a:t>
            </a:fld>
            <a:endParaRPr kumimoji="1" lang="x-none" altLang="en-US"/>
          </a:p>
        </p:txBody>
      </p:sp>
    </p:spTree>
    <p:extLst>
      <p:ext uri="{BB962C8B-B14F-4D97-AF65-F5344CB8AC3E}">
        <p14:creationId xmlns:p14="http://schemas.microsoft.com/office/powerpoint/2010/main" val="1320737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xmlns="" id="{66651850-B82F-ED42-B795-9D6236D0814C}"/>
              </a:ext>
            </a:extLst>
          </p:cNvPr>
          <p:cNvSpPr>
            <a:spLocks noGrp="1"/>
          </p:cNvSpPr>
          <p:nvPr>
            <p:ph type="pic" sz="quarter" idx="10"/>
          </p:nvPr>
        </p:nvSpPr>
        <p:spPr>
          <a:xfrm>
            <a:off x="0" y="0"/>
            <a:ext cx="6858000" cy="9144000"/>
          </a:xfrm>
        </p:spPr>
        <p:txBody>
          <a:bodyPr/>
          <a:lstStyle/>
          <a:p>
            <a:endParaRPr kumimoji="1" lang="ko-KR" altLang="en-US"/>
          </a:p>
        </p:txBody>
      </p:sp>
    </p:spTree>
    <p:extLst>
      <p:ext uri="{BB962C8B-B14F-4D97-AF65-F5344CB8AC3E}">
        <p14:creationId xmlns:p14="http://schemas.microsoft.com/office/powerpoint/2010/main" val="2353185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제목 및 세로 텍스트">
    <p:spTree>
      <p:nvGrpSpPr>
        <p:cNvPr id="1" name=""/>
        <p:cNvGrpSpPr/>
        <p:nvPr/>
      </p:nvGrpSpPr>
      <p:grpSpPr>
        <a:xfrm>
          <a:off x="0" y="0"/>
          <a:ext cx="0" cy="0"/>
          <a:chOff x="0" y="0"/>
          <a:chExt cx="0" cy="0"/>
        </a:xfrm>
      </p:grpSpPr>
      <p:sp>
        <p:nvSpPr>
          <p:cNvPr id="7" name="그림 개체 틀 7">
            <a:extLst>
              <a:ext uri="{FF2B5EF4-FFF2-40B4-BE49-F238E27FC236}">
                <a16:creationId xmlns:a16="http://schemas.microsoft.com/office/drawing/2014/main" xmlns="" id="{A2701B67-F525-3140-BAD2-D79DB304C735}"/>
              </a:ext>
            </a:extLst>
          </p:cNvPr>
          <p:cNvSpPr>
            <a:spLocks noGrp="1"/>
          </p:cNvSpPr>
          <p:nvPr>
            <p:ph type="pic" sz="quarter" idx="10"/>
          </p:nvPr>
        </p:nvSpPr>
        <p:spPr>
          <a:xfrm>
            <a:off x="0" y="0"/>
            <a:ext cx="6858000" cy="9144000"/>
          </a:xfrm>
        </p:spPr>
        <p:txBody>
          <a:bodyPr/>
          <a:lstStyle/>
          <a:p>
            <a:endParaRPr kumimoji="1" lang="ko-KR" altLang="en-US"/>
          </a:p>
        </p:txBody>
      </p:sp>
    </p:spTree>
    <p:extLst>
      <p:ext uri="{BB962C8B-B14F-4D97-AF65-F5344CB8AC3E}">
        <p14:creationId xmlns:p14="http://schemas.microsoft.com/office/powerpoint/2010/main" val="348058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세로 제목 및 텍스트">
    <p:spTree>
      <p:nvGrpSpPr>
        <p:cNvPr id="1" name=""/>
        <p:cNvGrpSpPr/>
        <p:nvPr/>
      </p:nvGrpSpPr>
      <p:grpSpPr>
        <a:xfrm>
          <a:off x="0" y="0"/>
          <a:ext cx="0" cy="0"/>
          <a:chOff x="0" y="0"/>
          <a:chExt cx="0" cy="0"/>
        </a:xfrm>
      </p:grpSpPr>
      <p:sp>
        <p:nvSpPr>
          <p:cNvPr id="7" name="그림 개체 틀 7">
            <a:extLst>
              <a:ext uri="{FF2B5EF4-FFF2-40B4-BE49-F238E27FC236}">
                <a16:creationId xmlns:a16="http://schemas.microsoft.com/office/drawing/2014/main" xmlns="" id="{89672349-10E6-C144-B74F-9C9099D9D027}"/>
              </a:ext>
            </a:extLst>
          </p:cNvPr>
          <p:cNvSpPr>
            <a:spLocks noGrp="1"/>
          </p:cNvSpPr>
          <p:nvPr>
            <p:ph type="pic" sz="quarter" idx="10"/>
          </p:nvPr>
        </p:nvSpPr>
        <p:spPr>
          <a:xfrm>
            <a:off x="1" y="0"/>
            <a:ext cx="6858000" cy="9144001"/>
          </a:xfrm>
        </p:spPr>
        <p:txBody>
          <a:bodyPr/>
          <a:lstStyle/>
          <a:p>
            <a:endParaRPr kumimoji="1" lang="ko-KR" altLang="en-US"/>
          </a:p>
        </p:txBody>
      </p:sp>
    </p:spTree>
    <p:extLst>
      <p:ext uri="{BB962C8B-B14F-4D97-AF65-F5344CB8AC3E}">
        <p14:creationId xmlns:p14="http://schemas.microsoft.com/office/powerpoint/2010/main" val="1484291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세로 제목 및 텍스트">
    <p:spTree>
      <p:nvGrpSpPr>
        <p:cNvPr id="1" name=""/>
        <p:cNvGrpSpPr/>
        <p:nvPr/>
      </p:nvGrpSpPr>
      <p:grpSpPr>
        <a:xfrm>
          <a:off x="0" y="0"/>
          <a:ext cx="0" cy="0"/>
          <a:chOff x="0" y="0"/>
          <a:chExt cx="0" cy="0"/>
        </a:xfrm>
      </p:grpSpPr>
      <p:sp>
        <p:nvSpPr>
          <p:cNvPr id="2" name="그림 개체 틀 7">
            <a:extLst>
              <a:ext uri="{FF2B5EF4-FFF2-40B4-BE49-F238E27FC236}">
                <a16:creationId xmlns:a16="http://schemas.microsoft.com/office/drawing/2014/main" xmlns="" id="{5DB0D812-D56C-1741-9F7F-19D07FDE1564}"/>
              </a:ext>
            </a:extLst>
          </p:cNvPr>
          <p:cNvSpPr>
            <a:spLocks noGrp="1"/>
          </p:cNvSpPr>
          <p:nvPr>
            <p:ph type="pic" sz="quarter" idx="10"/>
          </p:nvPr>
        </p:nvSpPr>
        <p:spPr>
          <a:xfrm>
            <a:off x="0" y="1077364"/>
            <a:ext cx="6858000" cy="3664453"/>
          </a:xfrm>
        </p:spPr>
        <p:txBody>
          <a:bodyPr/>
          <a:lstStyle/>
          <a:p>
            <a:endParaRPr kumimoji="1" lang="ko-KR" altLang="en-US"/>
          </a:p>
        </p:txBody>
      </p:sp>
    </p:spTree>
    <p:extLst>
      <p:ext uri="{BB962C8B-B14F-4D97-AF65-F5344CB8AC3E}">
        <p14:creationId xmlns:p14="http://schemas.microsoft.com/office/powerpoint/2010/main" val="24774963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세로 제목 및 텍스트">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xmlns="" id="{4E03D469-029A-9F45-96EA-5424C4D1C58D}"/>
              </a:ext>
            </a:extLst>
          </p:cNvPr>
          <p:cNvSpPr>
            <a:spLocks noGrp="1"/>
          </p:cNvSpPr>
          <p:nvPr>
            <p:ph type="pic" sz="quarter" idx="10"/>
          </p:nvPr>
        </p:nvSpPr>
        <p:spPr>
          <a:xfrm>
            <a:off x="0" y="2971801"/>
            <a:ext cx="6858000" cy="4127268"/>
          </a:xfrm>
        </p:spPr>
        <p:txBody>
          <a:bodyPr/>
          <a:lstStyle/>
          <a:p>
            <a:endParaRPr kumimoji="1" lang="ko-KR" altLang="en-US"/>
          </a:p>
        </p:txBody>
      </p:sp>
    </p:spTree>
    <p:extLst>
      <p:ext uri="{BB962C8B-B14F-4D97-AF65-F5344CB8AC3E}">
        <p14:creationId xmlns:p14="http://schemas.microsoft.com/office/powerpoint/2010/main" val="2589200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167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7" name="그림 개체 틀 7">
            <a:extLst>
              <a:ext uri="{FF2B5EF4-FFF2-40B4-BE49-F238E27FC236}">
                <a16:creationId xmlns:a16="http://schemas.microsoft.com/office/drawing/2014/main" xmlns="" id="{7589B71F-D5D0-3541-A384-6FE8EADEA38B}"/>
              </a:ext>
            </a:extLst>
          </p:cNvPr>
          <p:cNvSpPr>
            <a:spLocks noGrp="1"/>
          </p:cNvSpPr>
          <p:nvPr>
            <p:ph type="pic" sz="quarter" idx="10"/>
          </p:nvPr>
        </p:nvSpPr>
        <p:spPr>
          <a:xfrm>
            <a:off x="0" y="0"/>
            <a:ext cx="6857999" cy="9144000"/>
          </a:xfrm>
        </p:spPr>
        <p:txBody>
          <a:bodyPr/>
          <a:lstStyle/>
          <a:p>
            <a:endParaRPr kumimoji="1" lang="ko-KR" altLang="en-US"/>
          </a:p>
        </p:txBody>
      </p:sp>
    </p:spTree>
    <p:extLst>
      <p:ext uri="{BB962C8B-B14F-4D97-AF65-F5344CB8AC3E}">
        <p14:creationId xmlns:p14="http://schemas.microsoft.com/office/powerpoint/2010/main" val="1523293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그림 개체 틀 7">
            <a:extLst>
              <a:ext uri="{FF2B5EF4-FFF2-40B4-BE49-F238E27FC236}">
                <a16:creationId xmlns:a16="http://schemas.microsoft.com/office/drawing/2014/main" xmlns="" id="{0F37CD8C-92F9-C54D-8B75-115339B07621}"/>
              </a:ext>
            </a:extLst>
          </p:cNvPr>
          <p:cNvSpPr>
            <a:spLocks noGrp="1"/>
          </p:cNvSpPr>
          <p:nvPr>
            <p:ph type="pic" sz="quarter" idx="10"/>
          </p:nvPr>
        </p:nvSpPr>
        <p:spPr>
          <a:xfrm>
            <a:off x="1" y="0"/>
            <a:ext cx="6857999" cy="4572000"/>
          </a:xfrm>
        </p:spPr>
        <p:txBody>
          <a:bodyPr/>
          <a:lstStyle/>
          <a:p>
            <a:endParaRPr kumimoji="1" lang="ko-KR" altLang="en-US"/>
          </a:p>
        </p:txBody>
      </p:sp>
    </p:spTree>
    <p:extLst>
      <p:ext uri="{BB962C8B-B14F-4D97-AF65-F5344CB8AC3E}">
        <p14:creationId xmlns:p14="http://schemas.microsoft.com/office/powerpoint/2010/main" val="2657285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xmlns="" id="{CC982DE6-A84D-664C-AF2D-41CA38632757}"/>
              </a:ext>
            </a:extLst>
          </p:cNvPr>
          <p:cNvSpPr>
            <a:spLocks noGrp="1"/>
          </p:cNvSpPr>
          <p:nvPr>
            <p:ph type="pic" sz="quarter" idx="10"/>
          </p:nvPr>
        </p:nvSpPr>
        <p:spPr>
          <a:xfrm>
            <a:off x="850007" y="0"/>
            <a:ext cx="6007994" cy="5550794"/>
          </a:xfrm>
        </p:spPr>
        <p:txBody>
          <a:bodyPr/>
          <a:lstStyle/>
          <a:p>
            <a:endParaRPr kumimoji="1" lang="ko-KR" altLang="en-US"/>
          </a:p>
        </p:txBody>
      </p:sp>
    </p:spTree>
    <p:extLst>
      <p:ext uri="{BB962C8B-B14F-4D97-AF65-F5344CB8AC3E}">
        <p14:creationId xmlns:p14="http://schemas.microsoft.com/office/powerpoint/2010/main" val="82662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10" name="그림 개체 틀 7">
            <a:extLst>
              <a:ext uri="{FF2B5EF4-FFF2-40B4-BE49-F238E27FC236}">
                <a16:creationId xmlns:a16="http://schemas.microsoft.com/office/drawing/2014/main" xmlns="" id="{D1B9AFD2-2D0D-D34F-A92A-FFAA72B16EFE}"/>
              </a:ext>
            </a:extLst>
          </p:cNvPr>
          <p:cNvSpPr>
            <a:spLocks noGrp="1"/>
          </p:cNvSpPr>
          <p:nvPr>
            <p:ph type="pic" sz="quarter" idx="10"/>
          </p:nvPr>
        </p:nvSpPr>
        <p:spPr>
          <a:xfrm>
            <a:off x="0" y="0"/>
            <a:ext cx="6858000" cy="9144000"/>
          </a:xfrm>
        </p:spPr>
        <p:txBody>
          <a:bodyPr/>
          <a:lstStyle/>
          <a:p>
            <a:endParaRPr kumimoji="1" lang="ko-KR" altLang="en-US"/>
          </a:p>
        </p:txBody>
      </p:sp>
    </p:spTree>
    <p:extLst>
      <p:ext uri="{BB962C8B-B14F-4D97-AF65-F5344CB8AC3E}">
        <p14:creationId xmlns:p14="http://schemas.microsoft.com/office/powerpoint/2010/main" val="2608115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6" name="그림 개체 틀 7">
            <a:extLst>
              <a:ext uri="{FF2B5EF4-FFF2-40B4-BE49-F238E27FC236}">
                <a16:creationId xmlns:a16="http://schemas.microsoft.com/office/drawing/2014/main" xmlns="" id="{FB5CDC38-B9E4-3048-9B85-51378B415E8F}"/>
              </a:ext>
            </a:extLst>
          </p:cNvPr>
          <p:cNvSpPr>
            <a:spLocks noGrp="1"/>
          </p:cNvSpPr>
          <p:nvPr>
            <p:ph type="pic" sz="quarter" idx="10"/>
          </p:nvPr>
        </p:nvSpPr>
        <p:spPr>
          <a:xfrm>
            <a:off x="0" y="0"/>
            <a:ext cx="6858000" cy="9144000"/>
          </a:xfrm>
        </p:spPr>
        <p:txBody>
          <a:bodyPr/>
          <a:lstStyle/>
          <a:p>
            <a:endParaRPr kumimoji="1" lang="ko-KR" altLang="en-US"/>
          </a:p>
        </p:txBody>
      </p:sp>
    </p:spTree>
    <p:extLst>
      <p:ext uri="{BB962C8B-B14F-4D97-AF65-F5344CB8AC3E}">
        <p14:creationId xmlns:p14="http://schemas.microsoft.com/office/powerpoint/2010/main" val="2394620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5" name="그림 개체 틀 7">
            <a:extLst>
              <a:ext uri="{FF2B5EF4-FFF2-40B4-BE49-F238E27FC236}">
                <a16:creationId xmlns:a16="http://schemas.microsoft.com/office/drawing/2014/main" xmlns="" id="{2764983E-85D5-8F4B-BFA4-45A2CDCB6F18}"/>
              </a:ext>
            </a:extLst>
          </p:cNvPr>
          <p:cNvSpPr>
            <a:spLocks noGrp="1"/>
          </p:cNvSpPr>
          <p:nvPr>
            <p:ph type="pic" sz="quarter" idx="10"/>
          </p:nvPr>
        </p:nvSpPr>
        <p:spPr>
          <a:xfrm>
            <a:off x="0" y="3166533"/>
            <a:ext cx="6858000" cy="5977468"/>
          </a:xfrm>
        </p:spPr>
        <p:txBody>
          <a:bodyPr/>
          <a:lstStyle/>
          <a:p>
            <a:endParaRPr kumimoji="1" lang="ko-KR" altLang="en-US" dirty="0"/>
          </a:p>
        </p:txBody>
      </p:sp>
    </p:spTree>
    <p:extLst>
      <p:ext uri="{BB962C8B-B14F-4D97-AF65-F5344CB8AC3E}">
        <p14:creationId xmlns:p14="http://schemas.microsoft.com/office/powerpoint/2010/main" val="622712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캡션 있는 콘텐츠">
    <p:spTree>
      <p:nvGrpSpPr>
        <p:cNvPr id="1" name=""/>
        <p:cNvGrpSpPr/>
        <p:nvPr/>
      </p:nvGrpSpPr>
      <p:grpSpPr>
        <a:xfrm>
          <a:off x="0" y="0"/>
          <a:ext cx="0" cy="0"/>
          <a:chOff x="0" y="0"/>
          <a:chExt cx="0" cy="0"/>
        </a:xfrm>
      </p:grpSpPr>
      <p:sp>
        <p:nvSpPr>
          <p:cNvPr id="10" name="그림 개체 틀 7">
            <a:extLst>
              <a:ext uri="{FF2B5EF4-FFF2-40B4-BE49-F238E27FC236}">
                <a16:creationId xmlns:a16="http://schemas.microsoft.com/office/drawing/2014/main" xmlns="" id="{C4A93DEB-77F4-634A-B850-9C90669F8703}"/>
              </a:ext>
            </a:extLst>
          </p:cNvPr>
          <p:cNvSpPr>
            <a:spLocks noGrp="1"/>
          </p:cNvSpPr>
          <p:nvPr>
            <p:ph type="pic" sz="quarter" idx="12"/>
          </p:nvPr>
        </p:nvSpPr>
        <p:spPr>
          <a:xfrm>
            <a:off x="0" y="0"/>
            <a:ext cx="6858000" cy="9144000"/>
          </a:xfrm>
        </p:spPr>
        <p:txBody>
          <a:bodyPr/>
          <a:lstStyle/>
          <a:p>
            <a:endParaRPr kumimoji="1" lang="ko-KR" altLang="en-US"/>
          </a:p>
        </p:txBody>
      </p:sp>
    </p:spTree>
    <p:extLst>
      <p:ext uri="{BB962C8B-B14F-4D97-AF65-F5344CB8AC3E}">
        <p14:creationId xmlns:p14="http://schemas.microsoft.com/office/powerpoint/2010/main" val="3822414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캡션 있는 그림">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xmlns="" id="{2D917E16-0208-4849-87CA-DD5350FBA501}"/>
              </a:ext>
            </a:extLst>
          </p:cNvPr>
          <p:cNvSpPr>
            <a:spLocks noGrp="1"/>
          </p:cNvSpPr>
          <p:nvPr>
            <p:ph type="pic" sz="quarter" idx="10"/>
          </p:nvPr>
        </p:nvSpPr>
        <p:spPr>
          <a:xfrm>
            <a:off x="1476102" y="2550248"/>
            <a:ext cx="5381897" cy="4043505"/>
          </a:xfrm>
        </p:spPr>
        <p:txBody>
          <a:bodyPr/>
          <a:lstStyle/>
          <a:p>
            <a:endParaRPr kumimoji="1" lang="ko-KR" altLang="en-US"/>
          </a:p>
        </p:txBody>
      </p:sp>
    </p:spTree>
    <p:extLst>
      <p:ext uri="{BB962C8B-B14F-4D97-AF65-F5344CB8AC3E}">
        <p14:creationId xmlns:p14="http://schemas.microsoft.com/office/powerpoint/2010/main" val="2869537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2272BABE-BBAD-CB46-A741-944DA49A4DC9}" type="datetimeFigureOut">
              <a:rPr kumimoji="1" lang="ko-KR" altLang="en-US" smtClean="0"/>
              <a:t>2025-11-28</a:t>
            </a:fld>
            <a:endParaRPr kumimoji="1" lang="ko-KR" alt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ko-KR" alt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E9A312BF-63D2-D540-ADA9-6DC63533A88E}" type="slidenum">
              <a:rPr kumimoji="1" lang="ko-KR" altLang="en-US" smtClean="0"/>
              <a:t>‹#›</a:t>
            </a:fld>
            <a:endParaRPr kumimoji="1" lang="ko-KR" altLang="en-US"/>
          </a:p>
        </p:txBody>
      </p:sp>
    </p:spTree>
    <p:extLst>
      <p:ext uri="{BB962C8B-B14F-4D97-AF65-F5344CB8AC3E}">
        <p14:creationId xmlns:p14="http://schemas.microsoft.com/office/powerpoint/2010/main" val="278364637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95" r:id="rId12"/>
    <p:sldLayoutId id="2147483698" r:id="rId13"/>
    <p:sldLayoutId id="2147483699" r:id="rId14"/>
  </p:sldLayoutIdLst>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nexskill.com/" TargetMode="External"/><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ebflow.com/" TargetMode="External"/><Relationship Id="rId2" Type="http://schemas.openxmlformats.org/officeDocument/2006/relationships/image" Target="../media/image6.jpeg"/><Relationship Id="rId1" Type="http://schemas.openxmlformats.org/officeDocument/2006/relationships/slideLayout" Target="../slideLayouts/slideLayout8.xml"/><Relationship Id="rId6" Type="http://schemas.openxmlformats.org/officeDocument/2006/relationships/image" Target="../media/image22.emf"/><Relationship Id="rId5" Type="http://schemas.openxmlformats.org/officeDocument/2006/relationships/hyperlink" Target="https://bubble.io/" TargetMode="Externa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hyperlink" Target="https://webflow.com/certified-partners/browse" TargetMode="External"/><Relationship Id="rId7" Type="http://schemas.openxmlformats.org/officeDocument/2006/relationships/image" Target="../media/image23.emf"/><Relationship Id="rId2" Type="http://schemas.openxmlformats.org/officeDocument/2006/relationships/image" Target="../media/image6.jpeg"/><Relationship Id="rId1" Type="http://schemas.openxmlformats.org/officeDocument/2006/relationships/slideLayout" Target="../slideLayouts/slideLayout8.xml"/><Relationship Id="rId6" Type="http://schemas.openxmlformats.org/officeDocument/2006/relationships/hyperlink" Target="https://experts.n8n.io/" TargetMode="External"/><Relationship Id="rId5" Type="http://schemas.openxmlformats.org/officeDocument/2006/relationships/hyperlink" Target="https://zapier.com/partnerdirectory" TargetMode="External"/><Relationship Id="rId4" Type="http://schemas.openxmlformats.org/officeDocument/2006/relationships/hyperlink" Target="https://bubble.io/experts-directory"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zapier.com/apps" TargetMode="External"/><Relationship Id="rId2" Type="http://schemas.openxmlformats.org/officeDocument/2006/relationships/image" Target="../media/image6.jpe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hyperlink" Target="https://www.worldbank.org/" TargetMode="External"/><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www.revenueoperationsalliance.com/what-is-revenue-operations-revops/" TargetMode="External"/><Relationship Id="rId2" Type="http://schemas.openxmlformats.org/officeDocument/2006/relationships/image" Target="../media/image6.jpeg"/><Relationship Id="rId1" Type="http://schemas.openxmlformats.org/officeDocument/2006/relationships/slideLayout" Target="../slideLayouts/slideLayout8.xml"/><Relationship Id="rId6" Type="http://schemas.openxmlformats.org/officeDocument/2006/relationships/hyperlink" Target="https://www.cognism.com/blog/revenue-operations" TargetMode="External"/><Relationship Id="rId5" Type="http://schemas.openxmlformats.org/officeDocument/2006/relationships/hyperlink" Target="https://www.salesforce.com/ap/sales/revenue-lifecycle-management/what-is-revenue-operations/" TargetMode="External"/><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www.nocodeinstitute.io/post/what-jobs-can-you-get-with-no-code-skills" TargetMode="External"/><Relationship Id="rId7" Type="http://schemas.openxmlformats.org/officeDocument/2006/relationships/hyperlink" Target="https://www.findcareerinfo.com/no-code-career-paths/" TargetMode="External"/><Relationship Id="rId2" Type="http://schemas.openxmlformats.org/officeDocument/2006/relationships/image" Target="../media/image6.jpeg"/><Relationship Id="rId1" Type="http://schemas.openxmlformats.org/officeDocument/2006/relationships/slideLayout" Target="../slideLayouts/slideLayout8.xml"/><Relationship Id="rId6" Type="http://schemas.openxmlformats.org/officeDocument/2006/relationships/hyperlink" Target="https://zerocodeinstitute.com/career-opportunities-with-no-code-skills/" TargetMode="External"/><Relationship Id="rId5" Type="http://schemas.openxmlformats.org/officeDocument/2006/relationships/hyperlink" Target="https://markaicode.com/no-code-development-career-paths-2025/" TargetMode="External"/><Relationship Id="rId4" Type="http://schemas.openxmlformats.org/officeDocument/2006/relationships/hyperlink" Target="https://www.ziddu.com/five-no-code-tech-careers-you-can-pursu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jpeg"/><Relationship Id="rId1" Type="http://schemas.openxmlformats.org/officeDocument/2006/relationships/slideLayout" Target="../slideLayouts/slideLayout8.xml"/><Relationship Id="rId6" Type="http://schemas.openxmlformats.org/officeDocument/2006/relationships/hyperlink" Target="https://wpconnect.co/blog/nocode-lowcode-opensource-ecosystem/" TargetMode="External"/><Relationship Id="rId5" Type="http://schemas.openxmlformats.org/officeDocument/2006/relationships/hyperlink" Target="https://codeconductor.ai/blog/no-code-statistics/" TargetMode="External"/><Relationship Id="rId4" Type="http://schemas.openxmlformats.org/officeDocument/2006/relationships/hyperlink" Target="https://www.thebusinessresearchcompany.com/report/no-code-development-platforms-global-market-report"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www.snaplogic.com/glossary/software-integration" TargetMode="External"/><Relationship Id="rId3" Type="http://schemas.openxmlformats.org/officeDocument/2006/relationships/hyperlink" Target="https://www.ibm.com/think/topics/workflow" TargetMode="External"/><Relationship Id="rId7" Type="http://schemas.openxmlformats.org/officeDocument/2006/relationships/hyperlink" Target="https://www.ibm.com/think/topics/application-integration" TargetMode="External"/><Relationship Id="rId12" Type="http://schemas.openxmlformats.org/officeDocument/2006/relationships/hyperlink" Target="https://www.geeksforgeeks.org/software-engineering/what-is-automation/" TargetMode="External"/><Relationship Id="rId2" Type="http://schemas.openxmlformats.org/officeDocument/2006/relationships/image" Target="../media/image6.jpeg"/><Relationship Id="rId1" Type="http://schemas.openxmlformats.org/officeDocument/2006/relationships/slideLayout" Target="../slideLayouts/slideLayout8.xml"/><Relationship Id="rId6" Type="http://schemas.openxmlformats.org/officeDocument/2006/relationships/hyperlink" Target="https://www.techtarget.com/searchcio/definition/workflow" TargetMode="External"/><Relationship Id="rId11" Type="http://schemas.openxmlformats.org/officeDocument/2006/relationships/hyperlink" Target="https://www.spiceworks.com/tech/artificial-intelligence/articles/what-is-automation/" TargetMode="External"/><Relationship Id="rId5" Type="http://schemas.openxmlformats.org/officeDocument/2006/relationships/hyperlink" Target="https://www.geeksforgeeks.org/software-engineering/what-is-workflow/" TargetMode="External"/><Relationship Id="rId10" Type="http://schemas.openxmlformats.org/officeDocument/2006/relationships/hyperlink" Target="https://www.ibm.com/think/topics/automation" TargetMode="External"/><Relationship Id="rId4" Type="http://schemas.openxmlformats.org/officeDocument/2006/relationships/hyperlink" Target="https://asana.com/resources/workflow-examples" TargetMode="External"/><Relationship Id="rId9" Type="http://schemas.openxmlformats.org/officeDocument/2006/relationships/hyperlink" Target="https://www.workato.com/the-connector/software-integrat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emf"/><Relationship Id="rId7" Type="http://schemas.openxmlformats.org/officeDocument/2006/relationships/hyperlink" Target="https://scaleupally.io/blog/low-code-trends/" TargetMode="External"/><Relationship Id="rId2" Type="http://schemas.openxmlformats.org/officeDocument/2006/relationships/image" Target="../media/image6.jpeg"/><Relationship Id="rId1" Type="http://schemas.openxmlformats.org/officeDocument/2006/relationships/slideLayout" Target="../slideLayouts/slideLayout8.xml"/><Relationship Id="rId6" Type="http://schemas.openxmlformats.org/officeDocument/2006/relationships/hyperlink" Target="https://www.geeksforgeeks.org/blogs/low-code-trends/" TargetMode="External"/><Relationship Id="rId5" Type="http://schemas.openxmlformats.org/officeDocument/2006/relationships/hyperlink" Target="https://www.hostinger.com/tutorials/low-code-trends" TargetMode="External"/><Relationship Id="rId4" Type="http://schemas.openxmlformats.org/officeDocument/2006/relationships/hyperlink" Target="https://kpmg.com/xx/en/our-insights/transformation/how-low-code-platforms-are-driving-digital-transformation.html"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hyperlink" Target="https://www.sap.com/mena/products/technology-platform/build/what-is-low-code-no-code.html" TargetMode="External"/><Relationship Id="rId13" Type="http://schemas.openxmlformats.org/officeDocument/2006/relationships/hyperlink" Target="https://www.salesforce.com/platform/low-code-development-platform/what-is-low-code/low-code-vs-no-code/" TargetMode="External"/><Relationship Id="rId3" Type="http://schemas.openxmlformats.org/officeDocument/2006/relationships/hyperlink" Target="https://joelbooks.com/best-books-on-no-code-development-platforms/" TargetMode="External"/><Relationship Id="rId7" Type="http://schemas.openxmlformats.org/officeDocument/2006/relationships/hyperlink" Target="https://www.involve.me/blog/no-code-influencers" TargetMode="External"/><Relationship Id="rId12" Type="http://schemas.openxmlformats.org/officeDocument/2006/relationships/hyperlink" Target="https://www.geeksforgeeks.org/blogs/low-code-trends/" TargetMode="External"/><Relationship Id="rId2" Type="http://schemas.openxmlformats.org/officeDocument/2006/relationships/image" Target="../media/image6.jpeg"/><Relationship Id="rId1" Type="http://schemas.openxmlformats.org/officeDocument/2006/relationships/slideLayout" Target="../slideLayouts/slideLayout8.xml"/><Relationship Id="rId6" Type="http://schemas.openxmlformats.org/officeDocument/2006/relationships/hyperlink" Target="https://citizendevelopmentweek.com/" TargetMode="External"/><Relationship Id="rId11" Type="http://schemas.openxmlformats.org/officeDocument/2006/relationships/hyperlink" Target="https://cloud.google.com/discover/what-is-low-code?hl=en" TargetMode="External"/><Relationship Id="rId5" Type="http://schemas.openxmlformats.org/officeDocument/2006/relationships/hyperlink" Target="https://nocodedev.com/blog/" TargetMode="External"/><Relationship Id="rId15" Type="http://schemas.openxmlformats.org/officeDocument/2006/relationships/hyperlink" Target="https://www.salesforce.com/ap/platform/low-code-development-platform/what-is-low-code/" TargetMode="External"/><Relationship Id="rId10" Type="http://schemas.openxmlformats.org/officeDocument/2006/relationships/hyperlink" Target="https://www.oracle.com/application-development/low-code/" TargetMode="External"/><Relationship Id="rId4" Type="http://schemas.openxmlformats.org/officeDocument/2006/relationships/hyperlink" Target="https://medium.com/@rkozlowski91/top-26-no-code-resources-for-2024-d5a150eae98b" TargetMode="External"/><Relationship Id="rId9" Type="http://schemas.openxmlformats.org/officeDocument/2006/relationships/hyperlink" Target="https://www.ey.com/en_us/alliances/low-code-no-code-platforms-and-a-culture-of-innovation" TargetMode="External"/><Relationship Id="rId14" Type="http://schemas.openxmlformats.org/officeDocument/2006/relationships/hyperlink" Target="https://www.salesforce.com/platform/low-code-development-platform/what-is-no-cod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ognitiveconvergence.com/" TargetMode="External"/><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hyperlink" Target="https://devtorium.com/blog/no-code-low-code-origins/" TargetMode="External"/><Relationship Id="rId3" Type="http://schemas.openxmlformats.org/officeDocument/2006/relationships/image" Target="../media/image7.png"/><Relationship Id="rId7" Type="http://schemas.openxmlformats.org/officeDocument/2006/relationships/hyperlink" Target="https://resources.formstack.com/reports/rise-of-the-no-code-economy/history" TargetMode="External"/><Relationship Id="rId2" Type="http://schemas.openxmlformats.org/officeDocument/2006/relationships/image" Target="../media/image6.jpeg"/><Relationship Id="rId1" Type="http://schemas.openxmlformats.org/officeDocument/2006/relationships/slideLayout" Target="../slideLayouts/slideLayout8.xml"/><Relationship Id="rId6" Type="http://schemas.openxmlformats.org/officeDocument/2006/relationships/hyperlink" Target="https://www.smartsuite.com/blog/history-no-code-low-code-products" TargetMode="External"/><Relationship Id="rId5" Type="http://schemas.openxmlformats.org/officeDocument/2006/relationships/hyperlink" Target="https://kissflow.com/low-code/history-of-low-code-development-platforms/"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www.trootech.com/blog/code-no-code-app-guide-2025" TargetMode="External"/><Relationship Id="rId2" Type="http://schemas.openxmlformats.org/officeDocument/2006/relationships/image" Target="../media/image6.jpeg"/><Relationship Id="rId1" Type="http://schemas.openxmlformats.org/officeDocument/2006/relationships/slideLayout" Target="../slideLayouts/slideLayout8.xml"/><Relationship Id="rId6" Type="http://schemas.openxmlformats.org/officeDocument/2006/relationships/hyperlink" Target="https://belighted.com/blog/no-code-vs-full-code" TargetMode="External"/><Relationship Id="rId5" Type="http://schemas.openxmlformats.org/officeDocument/2006/relationships/hyperlink" Target="https://www.airdev.co/post/full-code-vs-no-code-when-to-build-bubble-app" TargetMode="External"/><Relationship Id="rId4" Type="http://schemas.openxmlformats.org/officeDocument/2006/relationships/hyperlink" Target="https://dev.to/cloudestersoftware/no-code-vs-full-code-who-wins-in-2025-f0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8.xml"/><Relationship Id="rId6" Type="http://schemas.openxmlformats.org/officeDocument/2006/relationships/hyperlink" Target="https://quixy.com/blog/top-benefits-of-no-code-app-development/" TargetMode="External"/><Relationship Id="rId5" Type="http://schemas.openxmlformats.org/officeDocument/2006/relationships/hyperlink" Target="https://codeconductor.ai/blog/benefits-no-code-development/" TargetMode="External"/><Relationship Id="rId4" Type="http://schemas.openxmlformats.org/officeDocument/2006/relationships/hyperlink" Target="https://northwest.education/insights/careers/5-pros-and-cons-of-no-code-development/"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indium.tech/blog/top-10-skill-sets-for-low-code-developers" TargetMode="External"/><Relationship Id="rId2" Type="http://schemas.openxmlformats.org/officeDocument/2006/relationships/image" Target="../media/image6.jpe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hyperlink" Target="https://baserow.io/blog/no-code-low-code-best-practices"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developer.salesforce.com/developer-centers/flow" TargetMode="External"/><Relationship Id="rId13" Type="http://schemas.openxmlformats.org/officeDocument/2006/relationships/image" Target="../media/image14.png"/><Relationship Id="rId3" Type="http://schemas.openxmlformats.org/officeDocument/2006/relationships/hyperlink" Target="https://pie-solutions.com/no-code/understanding-the-no-code-ecosystem-tools-and-trends/" TargetMode="External"/><Relationship Id="rId7" Type="http://schemas.openxmlformats.org/officeDocument/2006/relationships/hyperlink" Target="https://apex.oracle.com/en" TargetMode="External"/><Relationship Id="rId12" Type="http://schemas.openxmlformats.org/officeDocument/2006/relationships/image" Target="../media/image13.png"/><Relationship Id="rId17" Type="http://schemas.openxmlformats.org/officeDocument/2006/relationships/image" Target="../media/image17.png"/><Relationship Id="rId2" Type="http://schemas.openxmlformats.org/officeDocument/2006/relationships/image" Target="../media/image6.jpeg"/><Relationship Id="rId16"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hyperlink" Target="https://www.zoho.com/creator" TargetMode="External"/><Relationship Id="rId11" Type="http://schemas.openxmlformats.org/officeDocument/2006/relationships/image" Target="../media/image12.png"/><Relationship Id="rId5" Type="http://schemas.openxmlformats.org/officeDocument/2006/relationships/hyperlink" Target="https://wpconnect.co/blog/nocode-lowcode-opensource-ecosystem/" TargetMode="External"/><Relationship Id="rId15" Type="http://schemas.openxmlformats.org/officeDocument/2006/relationships/hyperlink" Target="https://cloud.google.com/appsheet" TargetMode="External"/><Relationship Id="rId10" Type="http://schemas.openxmlformats.org/officeDocument/2006/relationships/hyperlink" Target="https://www.sap.com/mena/products/technology-platform/build.html" TargetMode="External"/><Relationship Id="rId4" Type="http://schemas.openxmlformats.org/officeDocument/2006/relationships/hyperlink" Target="https://dev.to/mehmetakar/low-code-no-code-platforms-346h" TargetMode="External"/><Relationship Id="rId9" Type="http://schemas.openxmlformats.org/officeDocument/2006/relationships/hyperlink" Target="https://www.salesforce.com/ap/platform/low-code-development-platform" TargetMode="External"/><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8.xml"/><Relationship Id="rId6" Type="http://schemas.openxmlformats.org/officeDocument/2006/relationships/hyperlink" Target="https://learn.microsoft.com/en-us/power-platform/" TargetMode="External"/><Relationship Id="rId5" Type="http://schemas.openxmlformats.org/officeDocument/2006/relationships/hyperlink" Target="https://en.wikipedia.org/wiki/Microsoft_Power_Platform" TargetMode="External"/><Relationship Id="rId4" Type="http://schemas.openxmlformats.org/officeDocument/2006/relationships/hyperlink" Target="https://www.microsoft.com/en-us/power-platform?msockid=2ec7dedc79d36ed91db7cd9078c76f83"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n8n.io/" TargetMode="External"/><Relationship Id="rId2" Type="http://schemas.openxmlformats.org/officeDocument/2006/relationships/image" Target="../media/image6.jpe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zapie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개체 틀 22" descr="어두운, 그물, 옅은이(가) 표시된 사진&#10;&#10;자동 생성된 설명">
            <a:extLst>
              <a:ext uri="{FF2B5EF4-FFF2-40B4-BE49-F238E27FC236}">
                <a16:creationId xmlns:a16="http://schemas.microsoft.com/office/drawing/2014/main" xmlns="" id="{D6572D45-0A8A-2A47-87E0-6F3AFD76D6AE}"/>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6857999" cy="9144000"/>
          </a:xfrm>
        </p:spPr>
      </p:pic>
      <p:sp>
        <p:nvSpPr>
          <p:cNvPr id="14" name="직사각형 13">
            <a:extLst>
              <a:ext uri="{FF2B5EF4-FFF2-40B4-BE49-F238E27FC236}">
                <a16:creationId xmlns:a16="http://schemas.microsoft.com/office/drawing/2014/main" xmlns="" id="{8ECBC259-DA83-0248-916D-E2358ED3DBC5}"/>
              </a:ext>
            </a:extLst>
          </p:cNvPr>
          <p:cNvSpPr/>
          <p:nvPr/>
        </p:nvSpPr>
        <p:spPr>
          <a:xfrm>
            <a:off x="28391" y="0"/>
            <a:ext cx="5910943" cy="9144000"/>
          </a:xfrm>
          <a:prstGeom prst="rect">
            <a:avLst/>
          </a:prstGeom>
          <a:solidFill>
            <a:schemeClr val="accent2">
              <a:lumMod val="75000"/>
              <a:lumOff val="25000"/>
              <a:alpha val="2830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4" name="TextBox 33">
            <a:extLst>
              <a:ext uri="{FF2B5EF4-FFF2-40B4-BE49-F238E27FC236}">
                <a16:creationId xmlns:a16="http://schemas.microsoft.com/office/drawing/2014/main" xmlns="" id="{E4059C10-786C-514E-B5B3-B423CC48983D}"/>
              </a:ext>
            </a:extLst>
          </p:cNvPr>
          <p:cNvSpPr txBox="1"/>
          <p:nvPr/>
        </p:nvSpPr>
        <p:spPr>
          <a:xfrm>
            <a:off x="1" y="6987328"/>
            <a:ext cx="6857999" cy="2215991"/>
          </a:xfrm>
          <a:prstGeom prst="rect">
            <a:avLst/>
          </a:prstGeom>
          <a:noFill/>
        </p:spPr>
        <p:txBody>
          <a:bodyPr wrap="square" rtlCol="0">
            <a:spAutoFit/>
          </a:bodyPr>
          <a:lstStyle>
            <a:defPPr>
              <a:defRPr lang="ko-KR"/>
            </a:defPPr>
            <a:lvl1pPr>
              <a:defRPr sz="4400" b="0" spc="-150">
                <a:latin typeface="+mj-lt"/>
              </a:defRPr>
            </a:lvl1pPr>
          </a:lstStyle>
          <a:p>
            <a:r>
              <a:rPr lang="en-US" altLang="ko-KR" sz="2800" spc="0" dirty="0">
                <a:solidFill>
                  <a:schemeClr val="bg1"/>
                </a:solidFill>
              </a:rPr>
              <a:t>About  Instructor:</a:t>
            </a:r>
          </a:p>
          <a:p>
            <a:r>
              <a:rPr lang="en-US" altLang="ko-KR" sz="1600" b="1" spc="0" dirty="0" err="1" smtClean="0">
                <a:solidFill>
                  <a:schemeClr val="bg1"/>
                </a:solidFill>
                <a:latin typeface="Calibri" panose="020F0502020204030204" pitchFamily="34" charset="0"/>
              </a:rPr>
              <a:t>Shahzad</a:t>
            </a:r>
            <a:r>
              <a:rPr lang="en-US" altLang="ko-KR" sz="1600" b="1" spc="0" dirty="0" smtClean="0">
                <a:solidFill>
                  <a:schemeClr val="bg1"/>
                </a:solidFill>
                <a:latin typeface="Calibri" panose="020F0502020204030204" pitchFamily="34" charset="0"/>
              </a:rPr>
              <a:t> </a:t>
            </a:r>
            <a:r>
              <a:rPr lang="en-US" altLang="ko-KR" sz="1400" spc="0" dirty="0" smtClean="0">
                <a:solidFill>
                  <a:schemeClr val="bg1"/>
                </a:solidFill>
                <a:latin typeface="Calibri" panose="020F0502020204030204" pitchFamily="34" charset="0"/>
              </a:rPr>
              <a:t>- Software Fractional Strategy </a:t>
            </a:r>
            <a:r>
              <a:rPr lang="en-US" altLang="ko-KR" sz="1400" spc="0" dirty="0" smtClean="0">
                <a:solidFill>
                  <a:schemeClr val="bg1"/>
                </a:solidFill>
                <a:latin typeface="Calibri" panose="020F0502020204030204" pitchFamily="34" charset="0"/>
              </a:rPr>
              <a:t>Consultant</a:t>
            </a:r>
          </a:p>
          <a:p>
            <a:endParaRPr lang="en-US" altLang="ko-KR" sz="2000" spc="0" dirty="0">
              <a:solidFill>
                <a:schemeClr val="bg1"/>
              </a:solidFill>
            </a:endParaRPr>
          </a:p>
          <a:p>
            <a:r>
              <a:rPr lang="en-US" altLang="ko-KR" sz="2800" spc="0" dirty="0">
                <a:solidFill>
                  <a:schemeClr val="bg1"/>
                </a:solidFill>
              </a:rPr>
              <a:t>About  Institute: </a:t>
            </a:r>
            <a:endParaRPr lang="en-US" altLang="ko-KR" sz="2800" spc="0" dirty="0" smtClean="0">
              <a:solidFill>
                <a:schemeClr val="bg1"/>
              </a:solidFill>
            </a:endParaRPr>
          </a:p>
          <a:p>
            <a:r>
              <a:rPr lang="en-US" altLang="ko-KR" sz="1600" b="1" spc="0" dirty="0" err="1" smtClean="0">
                <a:solidFill>
                  <a:schemeClr val="bg1"/>
                </a:solidFill>
                <a:latin typeface="+mn-lt"/>
              </a:rPr>
              <a:t>NexSkill</a:t>
            </a:r>
            <a:r>
              <a:rPr lang="en-US" altLang="ko-KR" sz="1600" b="1" spc="0" dirty="0" smtClean="0">
                <a:solidFill>
                  <a:schemeClr val="bg1"/>
                </a:solidFill>
                <a:latin typeface="+mn-lt"/>
              </a:rPr>
              <a:t> </a:t>
            </a:r>
            <a:r>
              <a:rPr lang="en-US" altLang="ko-KR" sz="1400" spc="0" dirty="0">
                <a:solidFill>
                  <a:schemeClr val="bg1"/>
                </a:solidFill>
                <a:latin typeface="+mn-lt"/>
              </a:rPr>
              <a:t>is Pakistan's leading IT training institute, providing the best IT training in Pakistan. </a:t>
            </a:r>
            <a:r>
              <a:rPr lang="en-US" altLang="ko-KR" sz="1400" spc="0" dirty="0" err="1">
                <a:solidFill>
                  <a:schemeClr val="bg1"/>
                </a:solidFill>
                <a:latin typeface="+mn-lt"/>
              </a:rPr>
              <a:t>NexSkill</a:t>
            </a:r>
            <a:r>
              <a:rPr lang="en-US" altLang="ko-KR" sz="1400" spc="0" dirty="0">
                <a:solidFill>
                  <a:schemeClr val="bg1"/>
                </a:solidFill>
                <a:latin typeface="+mn-lt"/>
              </a:rPr>
              <a:t> offers a variety of professional learning platforms to its students.</a:t>
            </a:r>
          </a:p>
          <a:p>
            <a:r>
              <a:rPr lang="en-US" altLang="ko-KR" sz="1600" spc="0" dirty="0">
                <a:solidFill>
                  <a:schemeClr val="bg1"/>
                </a:solidFill>
                <a:latin typeface="Calibri" panose="020F0502020204030204" pitchFamily="34" charset="0"/>
                <a:hlinkClick r:id="rId3"/>
              </a:rPr>
              <a:t>https://www.nexskill.com</a:t>
            </a:r>
            <a:r>
              <a:rPr lang="en-US" altLang="ko-KR" sz="1600" spc="0" dirty="0" smtClean="0">
                <a:solidFill>
                  <a:schemeClr val="bg1"/>
                </a:solidFill>
                <a:latin typeface="Calibri" panose="020F0502020204030204" pitchFamily="34" charset="0"/>
                <a:hlinkClick r:id="rId3"/>
              </a:rPr>
              <a:t>/</a:t>
            </a:r>
            <a:r>
              <a:rPr lang="en-US" altLang="ko-KR" sz="1600" spc="0" dirty="0" smtClean="0">
                <a:solidFill>
                  <a:schemeClr val="bg1"/>
                </a:solidFill>
                <a:latin typeface="Calibri" panose="020F0502020204030204" pitchFamily="34" charset="0"/>
              </a:rPr>
              <a:t>  </a:t>
            </a:r>
            <a:endParaRPr lang="en-US" altLang="ko-KR" sz="1600" spc="0" dirty="0">
              <a:solidFill>
                <a:schemeClr val="bg1"/>
              </a:solidFill>
              <a:latin typeface="Calibri" panose="020F0502020204030204" pitchFamily="34" charset="0"/>
            </a:endParaRPr>
          </a:p>
        </p:txBody>
      </p:sp>
      <p:sp>
        <p:nvSpPr>
          <p:cNvPr id="40" name="TextBox 39">
            <a:extLst>
              <a:ext uri="{FF2B5EF4-FFF2-40B4-BE49-F238E27FC236}">
                <a16:creationId xmlns:a16="http://schemas.microsoft.com/office/drawing/2014/main" xmlns="" id="{10143DB2-BC72-F04B-ADEB-84B21B469BAA}"/>
              </a:ext>
            </a:extLst>
          </p:cNvPr>
          <p:cNvSpPr txBox="1"/>
          <p:nvPr/>
        </p:nvSpPr>
        <p:spPr>
          <a:xfrm>
            <a:off x="0" y="580152"/>
            <a:ext cx="4310743" cy="4985980"/>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r>
              <a:rPr lang="en-US" sz="2000" b="1" dirty="0" smtClean="0">
                <a:solidFill>
                  <a:schemeClr val="bg1"/>
                </a:solidFill>
              </a:rPr>
              <a:t>COURSE AGENDA:</a:t>
            </a:r>
          </a:p>
          <a:p>
            <a:pPr marL="285750" indent="-285750">
              <a:buFont typeface="Wingdings" panose="05000000000000000000" pitchFamily="2" charset="2"/>
              <a:buChar char="q"/>
            </a:pPr>
            <a:r>
              <a:rPr lang="en-US" sz="1600" dirty="0" smtClean="0">
                <a:solidFill>
                  <a:schemeClr val="bg1"/>
                </a:solidFill>
              </a:rPr>
              <a:t>Master </a:t>
            </a:r>
            <a:r>
              <a:rPr lang="en-US" sz="1600" dirty="0">
                <a:solidFill>
                  <a:schemeClr val="bg1"/>
                </a:solidFill>
              </a:rPr>
              <a:t>the power to </a:t>
            </a:r>
            <a:r>
              <a:rPr lang="en-US" sz="1600" b="1" dirty="0">
                <a:solidFill>
                  <a:schemeClr val="bg1"/>
                </a:solidFill>
              </a:rPr>
              <a:t>create apps and automate processes—without coding</a:t>
            </a:r>
            <a:r>
              <a:rPr lang="en-US" sz="1600" dirty="0">
                <a:solidFill>
                  <a:schemeClr val="bg1"/>
                </a:solidFill>
              </a:rPr>
              <a:t> through No-Code/Low-Code </a:t>
            </a:r>
            <a:r>
              <a:rPr lang="en-US" sz="1600" dirty="0" smtClean="0">
                <a:solidFill>
                  <a:schemeClr val="bg1"/>
                </a:solidFill>
              </a:rPr>
              <a:t>training.</a:t>
            </a:r>
          </a:p>
          <a:p>
            <a:pPr marL="285750" indent="-285750">
              <a:buFont typeface="Wingdings" panose="05000000000000000000" pitchFamily="2" charset="2"/>
              <a:buChar char="q"/>
            </a:pPr>
            <a:r>
              <a:rPr lang="en-US" sz="1600" dirty="0" smtClean="0">
                <a:solidFill>
                  <a:schemeClr val="bg1"/>
                </a:solidFill>
              </a:rPr>
              <a:t>Use 4 no-code tools </a:t>
            </a:r>
            <a:r>
              <a:rPr lang="en-US" sz="1600" dirty="0">
                <a:solidFill>
                  <a:schemeClr val="bg1"/>
                </a:solidFill>
              </a:rPr>
              <a:t>like </a:t>
            </a:r>
            <a:r>
              <a:rPr lang="en-US" sz="1600" b="1" dirty="0" err="1">
                <a:solidFill>
                  <a:schemeClr val="bg1"/>
                </a:solidFill>
              </a:rPr>
              <a:t>Zapier</a:t>
            </a:r>
            <a:r>
              <a:rPr lang="en-US" sz="1600" b="1" dirty="0">
                <a:solidFill>
                  <a:schemeClr val="bg1"/>
                </a:solidFill>
              </a:rPr>
              <a:t>, n8n, Bubble, and </a:t>
            </a:r>
            <a:r>
              <a:rPr lang="en-US" sz="1600" b="1" dirty="0" err="1">
                <a:solidFill>
                  <a:schemeClr val="bg1"/>
                </a:solidFill>
              </a:rPr>
              <a:t>Webflow</a:t>
            </a:r>
            <a:r>
              <a:rPr lang="en-US" sz="1600" dirty="0">
                <a:solidFill>
                  <a:schemeClr val="bg1"/>
                </a:solidFill>
              </a:rPr>
              <a:t> to transform ideas into working digital solutions </a:t>
            </a:r>
            <a:r>
              <a:rPr lang="en-US" sz="1600" dirty="0" smtClean="0">
                <a:solidFill>
                  <a:schemeClr val="bg1"/>
                </a:solidFill>
              </a:rPr>
              <a:t>quickly.</a:t>
            </a:r>
          </a:p>
          <a:p>
            <a:pPr marL="285750" indent="-285750">
              <a:buFont typeface="Wingdings" panose="05000000000000000000" pitchFamily="2" charset="2"/>
              <a:buChar char="q"/>
            </a:pPr>
            <a:r>
              <a:rPr lang="en-US" sz="1600" dirty="0" smtClean="0">
                <a:solidFill>
                  <a:schemeClr val="bg1"/>
                </a:solidFill>
              </a:rPr>
              <a:t>Boost </a:t>
            </a:r>
            <a:r>
              <a:rPr lang="en-US" sz="1600" dirty="0">
                <a:solidFill>
                  <a:schemeClr val="bg1"/>
                </a:solidFill>
              </a:rPr>
              <a:t>your career or startup potential with </a:t>
            </a:r>
            <a:r>
              <a:rPr lang="en-US" sz="1600" b="1" dirty="0">
                <a:solidFill>
                  <a:schemeClr val="bg1"/>
                </a:solidFill>
              </a:rPr>
              <a:t>future-ready, creative, and automation-driven skills</a:t>
            </a:r>
            <a:r>
              <a:rPr lang="en-US" sz="1600" b="1" dirty="0" smtClean="0">
                <a:solidFill>
                  <a:schemeClr val="bg1"/>
                </a:solidFill>
              </a:rPr>
              <a:t>.</a:t>
            </a:r>
          </a:p>
          <a:p>
            <a:pPr marL="285750" indent="-285750">
              <a:buFont typeface="Wingdings" panose="05000000000000000000" pitchFamily="2" charset="2"/>
              <a:buChar char="q"/>
            </a:pPr>
            <a:r>
              <a:rPr lang="en-US" sz="1600" b="1" dirty="0" smtClean="0">
                <a:solidFill>
                  <a:schemeClr val="bg1"/>
                </a:solidFill>
              </a:rPr>
              <a:t>Develop Workflows , Perform Automations  , Execute Integrations, Connect 10,000</a:t>
            </a:r>
            <a:r>
              <a:rPr lang="en-US" sz="1600" b="1" dirty="0">
                <a:solidFill>
                  <a:schemeClr val="bg1"/>
                </a:solidFill>
              </a:rPr>
              <a:t>+ online data sources</a:t>
            </a:r>
            <a:endParaRPr lang="pt-BR" altLang="ko-KR" sz="1600" b="1" dirty="0">
              <a:solidFill>
                <a:schemeClr val="bg1"/>
              </a:solidFill>
            </a:endParaRPr>
          </a:p>
        </p:txBody>
      </p:sp>
      <p:sp>
        <p:nvSpPr>
          <p:cNvPr id="41" name="TextBox 40">
            <a:extLst>
              <a:ext uri="{FF2B5EF4-FFF2-40B4-BE49-F238E27FC236}">
                <a16:creationId xmlns:a16="http://schemas.microsoft.com/office/drawing/2014/main" xmlns="" id="{C9C8D5F6-3304-2E42-B685-0D18C2D31108}"/>
              </a:ext>
            </a:extLst>
          </p:cNvPr>
          <p:cNvSpPr txBox="1"/>
          <p:nvPr/>
        </p:nvSpPr>
        <p:spPr>
          <a:xfrm>
            <a:off x="-106501" y="28466"/>
            <a:ext cx="6180729" cy="523220"/>
          </a:xfrm>
          <a:prstGeom prst="rect">
            <a:avLst/>
          </a:prstGeom>
          <a:noFill/>
        </p:spPr>
        <p:txBody>
          <a:bodyPr wrap="square" rtlCol="0">
            <a:spAutoFit/>
          </a:bodyPr>
          <a:lstStyle>
            <a:defPPr>
              <a:defRPr lang="ko-KR"/>
            </a:defPPr>
            <a:lvl1pPr>
              <a:defRPr sz="4400" b="0" spc="-150">
                <a:latin typeface="+mj-lt"/>
              </a:defRPr>
            </a:lvl1pPr>
          </a:lstStyle>
          <a:p>
            <a:pPr algn="r"/>
            <a:r>
              <a:rPr lang="en-US" altLang="ko-KR" sz="2800" spc="0" dirty="0" smtClean="0">
                <a:solidFill>
                  <a:schemeClr val="bg1"/>
                </a:solidFill>
              </a:rPr>
              <a:t>No-code/low-code software development course</a:t>
            </a:r>
            <a:endParaRPr lang="ko-KR" altLang="en-US" sz="2800" spc="0" dirty="0">
              <a:solidFill>
                <a:schemeClr val="bg1"/>
              </a:solidFill>
            </a:endParaRPr>
          </a:p>
        </p:txBody>
      </p:sp>
      <p:pic>
        <p:nvPicPr>
          <p:cNvPr id="2" name="Picture 1"/>
          <p:cNvPicPr>
            <a:picLocks noChangeAspect="1"/>
          </p:cNvPicPr>
          <p:nvPr/>
        </p:nvPicPr>
        <p:blipFill>
          <a:blip r:embed="rId4"/>
          <a:stretch>
            <a:fillRect/>
          </a:stretch>
        </p:blipFill>
        <p:spPr>
          <a:xfrm>
            <a:off x="39277" y="6273721"/>
            <a:ext cx="857639" cy="710125"/>
          </a:xfrm>
          <a:prstGeom prst="rect">
            <a:avLst/>
          </a:prstGeom>
        </p:spPr>
      </p:pic>
      <p:pic>
        <p:nvPicPr>
          <p:cNvPr id="3" name="Picture 2"/>
          <p:cNvPicPr>
            <a:picLocks noChangeAspect="1"/>
          </p:cNvPicPr>
          <p:nvPr/>
        </p:nvPicPr>
        <p:blipFill>
          <a:blip r:embed="rId5"/>
          <a:stretch>
            <a:fillRect/>
          </a:stretch>
        </p:blipFill>
        <p:spPr>
          <a:xfrm>
            <a:off x="878862" y="6344712"/>
            <a:ext cx="1162944" cy="587965"/>
          </a:xfrm>
          <a:prstGeom prst="rect">
            <a:avLst/>
          </a:prstGeom>
        </p:spPr>
      </p:pic>
      <p:pic>
        <p:nvPicPr>
          <p:cNvPr id="5" name="Picture 4"/>
          <p:cNvPicPr>
            <a:picLocks noChangeAspect="1"/>
          </p:cNvPicPr>
          <p:nvPr/>
        </p:nvPicPr>
        <p:blipFill>
          <a:blip r:embed="rId6"/>
          <a:stretch>
            <a:fillRect/>
          </a:stretch>
        </p:blipFill>
        <p:spPr>
          <a:xfrm>
            <a:off x="2094889" y="6344760"/>
            <a:ext cx="1117952" cy="587918"/>
          </a:xfrm>
          <a:prstGeom prst="rect">
            <a:avLst/>
          </a:prstGeom>
        </p:spPr>
      </p:pic>
      <p:pic>
        <p:nvPicPr>
          <p:cNvPr id="6" name="Picture 5"/>
          <p:cNvPicPr>
            <a:picLocks noChangeAspect="1"/>
          </p:cNvPicPr>
          <p:nvPr/>
        </p:nvPicPr>
        <p:blipFill>
          <a:blip r:embed="rId7"/>
          <a:stretch>
            <a:fillRect/>
          </a:stretch>
        </p:blipFill>
        <p:spPr>
          <a:xfrm>
            <a:off x="457210" y="5666307"/>
            <a:ext cx="2755631" cy="609653"/>
          </a:xfrm>
          <a:prstGeom prst="rect">
            <a:avLst/>
          </a:prstGeom>
        </p:spPr>
      </p:pic>
    </p:spTree>
    <p:extLst>
      <p:ext uri="{BB962C8B-B14F-4D97-AF65-F5344CB8AC3E}">
        <p14:creationId xmlns:p14="http://schemas.microsoft.com/office/powerpoint/2010/main" val="25257018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9">
            <a:extLst>
              <a:ext uri="{FF2B5EF4-FFF2-40B4-BE49-F238E27FC236}">
                <a16:creationId xmlns:a16="http://schemas.microsoft.com/office/drawing/2014/main" xmlns="" id="{F9967EFE-6240-7C4B-80D1-EF2EA16A45A9}"/>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0" y="1"/>
            <a:ext cx="6858000" cy="9144000"/>
          </a:xfrm>
        </p:spPr>
      </p:pic>
      <p:sp>
        <p:nvSpPr>
          <p:cNvPr id="8" name="직사각형 7">
            <a:extLst>
              <a:ext uri="{FF2B5EF4-FFF2-40B4-BE49-F238E27FC236}">
                <a16:creationId xmlns:a16="http://schemas.microsoft.com/office/drawing/2014/main" xmlns="" id="{3421B999-485A-4246-9413-F6534E12A270}"/>
              </a:ext>
            </a:extLst>
          </p:cNvPr>
          <p:cNvSpPr/>
          <p:nvPr/>
        </p:nvSpPr>
        <p:spPr>
          <a:xfrm>
            <a:off x="7754" y="0"/>
            <a:ext cx="2768103" cy="9144000"/>
          </a:xfrm>
          <a:prstGeom prst="rect">
            <a:avLst/>
          </a:prstGeom>
          <a:solidFill>
            <a:schemeClr val="accent2">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xmlns="" id="{B33EEBDC-40A6-7A49-AA82-6D6D55E4A568}"/>
              </a:ext>
            </a:extLst>
          </p:cNvPr>
          <p:cNvSpPr txBox="1"/>
          <p:nvPr/>
        </p:nvSpPr>
        <p:spPr>
          <a:xfrm>
            <a:off x="0" y="-26864"/>
            <a:ext cx="6484754" cy="1015663"/>
          </a:xfrm>
          <a:prstGeom prst="rect">
            <a:avLst/>
          </a:prstGeom>
          <a:noFill/>
        </p:spPr>
        <p:txBody>
          <a:bodyPr wrap="square" rtlCol="0">
            <a:spAutoFit/>
          </a:bodyPr>
          <a:lstStyle>
            <a:defPPr>
              <a:defRPr lang="ko-KR"/>
            </a:defPPr>
            <a:lvl1pPr>
              <a:defRPr sz="4400" b="0" spc="-150">
                <a:latin typeface="+mj-lt"/>
              </a:defRPr>
            </a:lvl1pPr>
          </a:lstStyle>
          <a:p>
            <a:r>
              <a:rPr lang="en-US" altLang="ko-KR" sz="3600" spc="0" dirty="0" smtClean="0">
                <a:solidFill>
                  <a:schemeClr val="bg1"/>
                </a:solidFill>
              </a:rPr>
              <a:t>No-</a:t>
            </a:r>
            <a:r>
              <a:rPr lang="en-US" altLang="ko-KR" sz="3600" spc="0" dirty="0" err="1" smtClean="0">
                <a:solidFill>
                  <a:schemeClr val="bg1"/>
                </a:solidFill>
              </a:rPr>
              <a:t>COde</a:t>
            </a:r>
            <a:r>
              <a:rPr lang="en-US" altLang="ko-KR" sz="3600" spc="0" dirty="0" smtClean="0">
                <a:solidFill>
                  <a:schemeClr val="bg1"/>
                </a:solidFill>
              </a:rPr>
              <a:t>–Solutions/Services</a:t>
            </a:r>
          </a:p>
          <a:p>
            <a:r>
              <a:rPr lang="en-US" altLang="ko-KR" sz="2400" spc="0" dirty="0" smtClean="0">
                <a:solidFill>
                  <a:schemeClr val="bg1"/>
                </a:solidFill>
              </a:rPr>
              <a:t>[Covered </a:t>
            </a:r>
            <a:r>
              <a:rPr lang="en-US" altLang="ko-KR" sz="2400" spc="0" dirty="0">
                <a:solidFill>
                  <a:schemeClr val="bg1"/>
                </a:solidFill>
              </a:rPr>
              <a:t>in this Course</a:t>
            </a:r>
            <a:r>
              <a:rPr lang="en-US" altLang="ko-KR" sz="2400" spc="0" dirty="0" smtClean="0">
                <a:solidFill>
                  <a:schemeClr val="bg1"/>
                </a:solidFill>
              </a:rPr>
              <a:t>] – Part - 2</a:t>
            </a:r>
            <a:endParaRPr lang="en-US" altLang="ko-KR" sz="2400" spc="0" dirty="0">
              <a:solidFill>
                <a:schemeClr val="bg1"/>
              </a:solidFill>
            </a:endParaRPr>
          </a:p>
        </p:txBody>
      </p:sp>
      <p:sp>
        <p:nvSpPr>
          <p:cNvPr id="11" name="Rectangle 10"/>
          <p:cNvSpPr/>
          <p:nvPr/>
        </p:nvSpPr>
        <p:spPr>
          <a:xfrm>
            <a:off x="-7754" y="5424093"/>
            <a:ext cx="6873508" cy="3693319"/>
          </a:xfrm>
          <a:prstGeom prst="rect">
            <a:avLst/>
          </a:prstGeom>
          <a:solidFill>
            <a:schemeClr val="tx1"/>
          </a:solidFill>
        </p:spPr>
        <p:txBody>
          <a:bodyPr wrap="square">
            <a:spAutoFit/>
          </a:bodyPr>
          <a:lstStyle/>
          <a:p>
            <a:r>
              <a:rPr lang="en-US" dirty="0">
                <a:solidFill>
                  <a:schemeClr val="bg1"/>
                </a:solidFill>
                <a:hlinkClick r:id="rId3"/>
              </a:rPr>
              <a:t>https://</a:t>
            </a:r>
            <a:r>
              <a:rPr lang="en-US" dirty="0" smtClean="0">
                <a:solidFill>
                  <a:schemeClr val="bg1"/>
                </a:solidFill>
                <a:hlinkClick r:id="rId3"/>
              </a:rPr>
              <a:t>webflow.com</a:t>
            </a:r>
            <a:endParaRPr lang="en-US" dirty="0" smtClean="0">
              <a:solidFill>
                <a:schemeClr val="bg1"/>
              </a:solidFill>
            </a:endParaRPr>
          </a:p>
          <a:p>
            <a:r>
              <a:rPr lang="en-US" sz="2800" dirty="0">
                <a:solidFill>
                  <a:schemeClr val="bg1"/>
                </a:solidFill>
              </a:rPr>
              <a:t>4. Webflow.com </a:t>
            </a:r>
            <a:r>
              <a:rPr lang="en-US" sz="2000" dirty="0">
                <a:solidFill>
                  <a:schemeClr val="bg1"/>
                </a:solidFill>
              </a:rPr>
              <a:t>is a powerful visual web development platform that allows designers and marketers to create, launch, and host fully custom, responsive websites without needing to write traditional code. It translates visual design choices directly into clean, production-ready HTML, CSS, and JavaScript, offering a level of control typically reserved for expert coders. This blend of design freedom and technical rigor makes it the preferred tool for building high-fidelity marketing sites, portfolios, and blogs, complete with a robust built-in Content Management System (CMS).</a:t>
            </a:r>
          </a:p>
        </p:txBody>
      </p:sp>
      <p:pic>
        <p:nvPicPr>
          <p:cNvPr id="2" name="Picture 1"/>
          <p:cNvPicPr>
            <a:picLocks noChangeAspect="1"/>
          </p:cNvPicPr>
          <p:nvPr/>
        </p:nvPicPr>
        <p:blipFill>
          <a:blip r:embed="rId4"/>
          <a:stretch>
            <a:fillRect/>
          </a:stretch>
        </p:blipFill>
        <p:spPr>
          <a:xfrm>
            <a:off x="5276865" y="963144"/>
            <a:ext cx="1630866" cy="1224885"/>
          </a:xfrm>
          <a:prstGeom prst="rect">
            <a:avLst/>
          </a:prstGeom>
        </p:spPr>
      </p:pic>
      <p:sp>
        <p:nvSpPr>
          <p:cNvPr id="3" name="Rectangle 2"/>
          <p:cNvSpPr/>
          <p:nvPr/>
        </p:nvSpPr>
        <p:spPr>
          <a:xfrm>
            <a:off x="77804" y="1726424"/>
            <a:ext cx="6805062" cy="3354765"/>
          </a:xfrm>
          <a:prstGeom prst="rect">
            <a:avLst/>
          </a:prstGeom>
          <a:solidFill>
            <a:schemeClr val="tx1"/>
          </a:solidFill>
        </p:spPr>
        <p:txBody>
          <a:bodyPr wrap="square">
            <a:spAutoFit/>
          </a:bodyPr>
          <a:lstStyle/>
          <a:p>
            <a:r>
              <a:rPr lang="en-US" dirty="0">
                <a:solidFill>
                  <a:schemeClr val="bg1"/>
                </a:solidFill>
                <a:hlinkClick r:id="rId5"/>
              </a:rPr>
              <a:t>https://bubble.io</a:t>
            </a:r>
            <a:r>
              <a:rPr lang="en-US" dirty="0" smtClean="0">
                <a:solidFill>
                  <a:schemeClr val="bg1"/>
                </a:solidFill>
                <a:hlinkClick r:id="rId5"/>
              </a:rPr>
              <a:t>/</a:t>
            </a:r>
            <a:r>
              <a:rPr lang="en-US" dirty="0" smtClean="0">
                <a:solidFill>
                  <a:schemeClr val="bg1"/>
                </a:solidFill>
              </a:rPr>
              <a:t> </a:t>
            </a:r>
            <a:endParaRPr lang="en-US" dirty="0">
              <a:solidFill>
                <a:schemeClr val="bg1"/>
              </a:solidFill>
            </a:endParaRPr>
          </a:p>
          <a:p>
            <a:r>
              <a:rPr lang="en-US" sz="3200" dirty="0">
                <a:solidFill>
                  <a:schemeClr val="bg1"/>
                </a:solidFill>
              </a:rPr>
              <a:t>3. Bubble.io </a:t>
            </a:r>
            <a:r>
              <a:rPr lang="en-US" dirty="0">
                <a:solidFill>
                  <a:schemeClr val="bg1"/>
                </a:solidFill>
              </a:rPr>
              <a:t>is a leading no-code visual programming platform that allows users to design, develop, and launch full-stack web and mobile applications without writing traditional code. It provides a drag-and-drop interface for building responsive front-end designs and a powerful workflow engine for complex back-end logic, database management, and API integrations. The platform serves as a complete development and hosting environment, making it the primary choice for entrepreneurs and non-technical founders to rapidly build, test, and scale their Minimum Viable Products (MVPs) and </a:t>
            </a:r>
            <a:r>
              <a:rPr lang="en-US" dirty="0" err="1">
                <a:solidFill>
                  <a:schemeClr val="bg1"/>
                </a:solidFill>
              </a:rPr>
              <a:t>SaaS</a:t>
            </a:r>
            <a:r>
              <a:rPr lang="en-US" dirty="0">
                <a:solidFill>
                  <a:schemeClr val="bg1"/>
                </a:solidFill>
              </a:rPr>
              <a:t> applications.</a:t>
            </a:r>
          </a:p>
        </p:txBody>
      </p:sp>
      <p:pic>
        <p:nvPicPr>
          <p:cNvPr id="5" name="Picture 4"/>
          <p:cNvPicPr>
            <a:picLocks noChangeAspect="1"/>
          </p:cNvPicPr>
          <p:nvPr/>
        </p:nvPicPr>
        <p:blipFill>
          <a:blip r:embed="rId6"/>
          <a:stretch>
            <a:fillRect/>
          </a:stretch>
        </p:blipFill>
        <p:spPr>
          <a:xfrm>
            <a:off x="4134572" y="5234891"/>
            <a:ext cx="2756047" cy="609578"/>
          </a:xfrm>
          <a:prstGeom prst="rect">
            <a:avLst/>
          </a:prstGeom>
        </p:spPr>
      </p:pic>
    </p:spTree>
    <p:extLst>
      <p:ext uri="{BB962C8B-B14F-4D97-AF65-F5344CB8AC3E}">
        <p14:creationId xmlns:p14="http://schemas.microsoft.com/office/powerpoint/2010/main" val="4238547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9">
            <a:extLst>
              <a:ext uri="{FF2B5EF4-FFF2-40B4-BE49-F238E27FC236}">
                <a16:creationId xmlns:a16="http://schemas.microsoft.com/office/drawing/2014/main" xmlns="" id="{F9967EFE-6240-7C4B-80D1-EF2EA16A45A9}"/>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0" y="193083"/>
            <a:ext cx="6858000" cy="9144000"/>
          </a:xfrm>
        </p:spPr>
      </p:pic>
      <p:sp>
        <p:nvSpPr>
          <p:cNvPr id="8" name="직사각형 7">
            <a:extLst>
              <a:ext uri="{FF2B5EF4-FFF2-40B4-BE49-F238E27FC236}">
                <a16:creationId xmlns:a16="http://schemas.microsoft.com/office/drawing/2014/main" xmlns="" id="{3421B999-485A-4246-9413-F6534E12A270}"/>
              </a:ext>
            </a:extLst>
          </p:cNvPr>
          <p:cNvSpPr/>
          <p:nvPr/>
        </p:nvSpPr>
        <p:spPr>
          <a:xfrm>
            <a:off x="0" y="87086"/>
            <a:ext cx="2768103" cy="9144000"/>
          </a:xfrm>
          <a:prstGeom prst="rect">
            <a:avLst/>
          </a:prstGeom>
          <a:solidFill>
            <a:schemeClr val="accent2">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7" name="TextBox 6">
            <a:extLst>
              <a:ext uri="{FF2B5EF4-FFF2-40B4-BE49-F238E27FC236}">
                <a16:creationId xmlns:a16="http://schemas.microsoft.com/office/drawing/2014/main" xmlns="" id="{B33EEBDC-40A6-7A49-AA82-6D6D55E4A568}"/>
              </a:ext>
            </a:extLst>
          </p:cNvPr>
          <p:cNvSpPr txBox="1"/>
          <p:nvPr/>
        </p:nvSpPr>
        <p:spPr>
          <a:xfrm>
            <a:off x="0" y="-26864"/>
            <a:ext cx="6881262" cy="461665"/>
          </a:xfrm>
          <a:prstGeom prst="rect">
            <a:avLst/>
          </a:prstGeom>
          <a:noFill/>
        </p:spPr>
        <p:txBody>
          <a:bodyPr wrap="square" rtlCol="0">
            <a:spAutoFit/>
          </a:bodyPr>
          <a:lstStyle>
            <a:defPPr>
              <a:defRPr lang="ko-KR"/>
            </a:defPPr>
            <a:lvl1pPr>
              <a:defRPr sz="4400" b="0" spc="-150">
                <a:latin typeface="+mj-lt"/>
              </a:defRPr>
            </a:lvl1pPr>
          </a:lstStyle>
          <a:p>
            <a:r>
              <a:rPr lang="en-US" altLang="ko-KR" sz="2400" spc="0" dirty="0" smtClean="0">
                <a:solidFill>
                  <a:schemeClr val="bg1"/>
                </a:solidFill>
              </a:rPr>
              <a:t> No-Code Services Covered IN COURSE – Marketplace Ecosystem </a:t>
            </a:r>
            <a:endParaRPr lang="en-US" altLang="ko-KR" sz="2400" spc="0" dirty="0">
              <a:solidFill>
                <a:schemeClr val="bg1"/>
              </a:solidFill>
            </a:endParaRPr>
          </a:p>
        </p:txBody>
      </p:sp>
      <p:sp>
        <p:nvSpPr>
          <p:cNvPr id="11" name="Rectangle 10"/>
          <p:cNvSpPr/>
          <p:nvPr/>
        </p:nvSpPr>
        <p:spPr>
          <a:xfrm>
            <a:off x="7754" y="4204974"/>
            <a:ext cx="6873508" cy="2031325"/>
          </a:xfrm>
          <a:prstGeom prst="rect">
            <a:avLst/>
          </a:prstGeom>
          <a:solidFill>
            <a:schemeClr val="tx1"/>
          </a:solidFill>
        </p:spPr>
        <p:txBody>
          <a:bodyPr wrap="square">
            <a:spAutoFit/>
          </a:bodyPr>
          <a:lstStyle/>
          <a:p>
            <a:r>
              <a:rPr lang="en-US" sz="1400" b="1" dirty="0" smtClean="0">
                <a:solidFill>
                  <a:schemeClr val="bg1"/>
                </a:solidFill>
              </a:rPr>
              <a:t>Our Course - Tech companies Partners Ecosystem</a:t>
            </a:r>
          </a:p>
          <a:p>
            <a:pPr marL="285750" indent="-285750">
              <a:buFont typeface="Wingdings" panose="05000000000000000000" pitchFamily="2" charset="2"/>
              <a:buChar char="q"/>
            </a:pPr>
            <a:r>
              <a:rPr lang="en-US" sz="1400" dirty="0" err="1" smtClean="0">
                <a:solidFill>
                  <a:schemeClr val="bg1"/>
                </a:solidFill>
              </a:rPr>
              <a:t>WebFlow</a:t>
            </a:r>
            <a:r>
              <a:rPr lang="en-US" sz="1400" dirty="0" smtClean="0">
                <a:solidFill>
                  <a:schemeClr val="bg1"/>
                </a:solidFill>
              </a:rPr>
              <a:t> </a:t>
            </a:r>
            <a:r>
              <a:rPr lang="en-US" sz="1400" dirty="0">
                <a:solidFill>
                  <a:schemeClr val="bg1"/>
                </a:solidFill>
              </a:rPr>
              <a:t>Certified Partners listing: </a:t>
            </a:r>
          </a:p>
          <a:p>
            <a:r>
              <a:rPr lang="en-US" sz="1400" dirty="0" smtClean="0">
                <a:solidFill>
                  <a:schemeClr val="bg1"/>
                </a:solidFill>
                <a:hlinkClick r:id="rId3"/>
              </a:rPr>
              <a:t>https</a:t>
            </a:r>
            <a:r>
              <a:rPr lang="en-US" sz="1400" dirty="0">
                <a:solidFill>
                  <a:schemeClr val="bg1"/>
                </a:solidFill>
                <a:hlinkClick r:id="rId3"/>
              </a:rPr>
              <a:t>://</a:t>
            </a:r>
            <a:r>
              <a:rPr lang="en-US" sz="1400" dirty="0" smtClean="0">
                <a:solidFill>
                  <a:schemeClr val="bg1"/>
                </a:solidFill>
                <a:hlinkClick r:id="rId3"/>
              </a:rPr>
              <a:t>webflow.com/certified-partners/browse</a:t>
            </a:r>
            <a:endParaRPr lang="en-US" sz="1400" dirty="0">
              <a:solidFill>
                <a:schemeClr val="bg1"/>
              </a:solidFill>
            </a:endParaRPr>
          </a:p>
          <a:p>
            <a:pPr marL="285750" indent="-285750">
              <a:buFont typeface="Wingdings" panose="05000000000000000000" pitchFamily="2" charset="2"/>
              <a:buChar char="q"/>
            </a:pPr>
            <a:r>
              <a:rPr lang="en-US" sz="1400" dirty="0">
                <a:solidFill>
                  <a:schemeClr val="bg1"/>
                </a:solidFill>
              </a:rPr>
              <a:t>“Bubble.io” Certified Partners listing: </a:t>
            </a:r>
          </a:p>
          <a:p>
            <a:r>
              <a:rPr lang="en-US" sz="1400" dirty="0">
                <a:solidFill>
                  <a:schemeClr val="bg1"/>
                </a:solidFill>
                <a:hlinkClick r:id="rId4"/>
              </a:rPr>
              <a:t>https://</a:t>
            </a:r>
            <a:r>
              <a:rPr lang="en-US" sz="1400" dirty="0" smtClean="0">
                <a:solidFill>
                  <a:schemeClr val="bg1"/>
                </a:solidFill>
                <a:hlinkClick r:id="rId4"/>
              </a:rPr>
              <a:t>bubble.io/experts-directory</a:t>
            </a:r>
            <a:r>
              <a:rPr lang="en-US" sz="1400" dirty="0" smtClean="0">
                <a:solidFill>
                  <a:schemeClr val="bg1"/>
                </a:solidFill>
              </a:rPr>
              <a:t> </a:t>
            </a:r>
            <a:endParaRPr lang="en-US" sz="1400" dirty="0">
              <a:solidFill>
                <a:schemeClr val="bg1"/>
              </a:solidFill>
            </a:endParaRPr>
          </a:p>
          <a:p>
            <a:pPr marL="285750" indent="-285750">
              <a:buFont typeface="Wingdings" panose="05000000000000000000" pitchFamily="2" charset="2"/>
              <a:buChar char="q"/>
            </a:pPr>
            <a:r>
              <a:rPr lang="en-US" sz="1400" dirty="0" err="1">
                <a:solidFill>
                  <a:schemeClr val="bg1"/>
                </a:solidFill>
              </a:rPr>
              <a:t>Zapier</a:t>
            </a:r>
            <a:r>
              <a:rPr lang="en-US" sz="1400" dirty="0">
                <a:solidFill>
                  <a:schemeClr val="bg1"/>
                </a:solidFill>
              </a:rPr>
              <a:t> Certified Partners listing: </a:t>
            </a:r>
          </a:p>
          <a:p>
            <a:r>
              <a:rPr lang="en-US" sz="1400" dirty="0">
                <a:solidFill>
                  <a:schemeClr val="bg1"/>
                </a:solidFill>
                <a:hlinkClick r:id="rId5"/>
              </a:rPr>
              <a:t>https://</a:t>
            </a:r>
            <a:r>
              <a:rPr lang="en-US" sz="1400" dirty="0" smtClean="0">
                <a:solidFill>
                  <a:schemeClr val="bg1"/>
                </a:solidFill>
                <a:hlinkClick r:id="rId5"/>
              </a:rPr>
              <a:t>zapier.com/partnerdirectory</a:t>
            </a:r>
            <a:r>
              <a:rPr lang="en-US" sz="1400" dirty="0" smtClean="0">
                <a:solidFill>
                  <a:schemeClr val="bg1"/>
                </a:solidFill>
              </a:rPr>
              <a:t> </a:t>
            </a:r>
          </a:p>
          <a:p>
            <a:pPr marL="285750" indent="-285750">
              <a:buFont typeface="Wingdings" panose="05000000000000000000" pitchFamily="2" charset="2"/>
              <a:buChar char="q"/>
            </a:pPr>
            <a:r>
              <a:rPr lang="en-US" sz="1400" dirty="0">
                <a:solidFill>
                  <a:schemeClr val="bg1"/>
                </a:solidFill>
              </a:rPr>
              <a:t>The “n8n” Certified Partners listing:</a:t>
            </a:r>
          </a:p>
          <a:p>
            <a:r>
              <a:rPr lang="en-US" sz="1400" u="sng" dirty="0">
                <a:hlinkClick r:id="rId6"/>
              </a:rPr>
              <a:t>https://experts.n8n.io</a:t>
            </a:r>
            <a:r>
              <a:rPr lang="en-US" sz="1400" u="sng" dirty="0" smtClean="0">
                <a:hlinkClick r:id="rId6"/>
              </a:rPr>
              <a:t>/</a:t>
            </a:r>
            <a:endParaRPr lang="en-US" sz="1400" dirty="0">
              <a:solidFill>
                <a:schemeClr val="bg1"/>
              </a:solidFill>
            </a:endParaRPr>
          </a:p>
        </p:txBody>
      </p:sp>
      <p:pic>
        <p:nvPicPr>
          <p:cNvPr id="4" name="Picture 3"/>
          <p:cNvPicPr>
            <a:picLocks noChangeAspect="1"/>
          </p:cNvPicPr>
          <p:nvPr/>
        </p:nvPicPr>
        <p:blipFill>
          <a:blip r:embed="rId7"/>
          <a:stretch>
            <a:fillRect/>
          </a:stretch>
        </p:blipFill>
        <p:spPr>
          <a:xfrm>
            <a:off x="7754" y="434801"/>
            <a:ext cx="6873508" cy="3646714"/>
          </a:xfrm>
          <a:prstGeom prst="rect">
            <a:avLst/>
          </a:prstGeom>
        </p:spPr>
      </p:pic>
      <p:sp>
        <p:nvSpPr>
          <p:cNvPr id="2" name="Rectangle 1"/>
          <p:cNvSpPr/>
          <p:nvPr/>
        </p:nvSpPr>
        <p:spPr>
          <a:xfrm>
            <a:off x="1" y="6328313"/>
            <a:ext cx="6881262" cy="1200329"/>
          </a:xfrm>
          <a:prstGeom prst="rect">
            <a:avLst/>
          </a:prstGeom>
          <a:solidFill>
            <a:schemeClr val="accent2"/>
          </a:solidFill>
        </p:spPr>
        <p:txBody>
          <a:bodyPr wrap="square">
            <a:spAutoFit/>
          </a:bodyPr>
          <a:lstStyle/>
          <a:p>
            <a:r>
              <a:rPr lang="en-US" sz="1600" b="1" dirty="0" smtClean="0">
                <a:solidFill>
                  <a:schemeClr val="bg1"/>
                </a:solidFill>
              </a:rPr>
              <a:t>This Course Students Possibilities - Potential Directions:</a:t>
            </a:r>
          </a:p>
          <a:p>
            <a:r>
              <a:rPr lang="en-US" sz="1400" dirty="0" smtClean="0">
                <a:solidFill>
                  <a:schemeClr val="bg1"/>
                </a:solidFill>
              </a:rPr>
              <a:t>Types </a:t>
            </a:r>
            <a:r>
              <a:rPr lang="en-US" sz="1400" dirty="0">
                <a:solidFill>
                  <a:schemeClr val="bg1"/>
                </a:solidFill>
              </a:rPr>
              <a:t>of Opportunities </a:t>
            </a:r>
            <a:r>
              <a:rPr lang="en-US" sz="1400" dirty="0" smtClean="0">
                <a:solidFill>
                  <a:schemeClr val="bg1"/>
                </a:solidFill>
              </a:rPr>
              <a:t>– Two Types of </a:t>
            </a:r>
            <a:r>
              <a:rPr lang="en-US" sz="1400" dirty="0">
                <a:solidFill>
                  <a:schemeClr val="bg1"/>
                </a:solidFill>
              </a:rPr>
              <a:t>Companies</a:t>
            </a:r>
          </a:p>
          <a:p>
            <a:pPr marL="742950" lvl="1" indent="-285750">
              <a:buFont typeface="Wingdings" panose="05000000000000000000" pitchFamily="2" charset="2"/>
              <a:buChar char="q"/>
            </a:pPr>
            <a:r>
              <a:rPr lang="en-US" sz="1400" dirty="0">
                <a:solidFill>
                  <a:schemeClr val="bg1"/>
                </a:solidFill>
              </a:rPr>
              <a:t>End Client Ecosystem [All sectors of industries like Real Estate, Construction, Education, Finance, Insurance, Tourism, Transport, etc.]</a:t>
            </a:r>
          </a:p>
          <a:p>
            <a:pPr marL="742950" lvl="1" indent="-285750">
              <a:buFont typeface="Wingdings" panose="05000000000000000000" pitchFamily="2" charset="2"/>
              <a:buChar char="q"/>
            </a:pPr>
            <a:r>
              <a:rPr lang="en-US" sz="1400" dirty="0">
                <a:solidFill>
                  <a:schemeClr val="bg1"/>
                </a:solidFill>
              </a:rPr>
              <a:t>Service Provider Partner Ecosystem. [Rich Software </a:t>
            </a:r>
            <a:r>
              <a:rPr lang="en-US" sz="1400" dirty="0" smtClean="0">
                <a:solidFill>
                  <a:schemeClr val="bg1"/>
                </a:solidFill>
              </a:rPr>
              <a:t>Partners Industry </a:t>
            </a:r>
            <a:r>
              <a:rPr lang="en-US" sz="1400" dirty="0">
                <a:solidFill>
                  <a:schemeClr val="bg1"/>
                </a:solidFill>
              </a:rPr>
              <a:t>ecosystem</a:t>
            </a:r>
            <a:r>
              <a:rPr lang="en-US" sz="1400" dirty="0" smtClean="0">
                <a:solidFill>
                  <a:schemeClr val="bg1"/>
                </a:solidFill>
              </a:rPr>
              <a:t>]</a:t>
            </a:r>
            <a:endParaRPr lang="en-US" sz="1400" dirty="0">
              <a:solidFill>
                <a:schemeClr val="bg1"/>
              </a:solidFill>
            </a:endParaRPr>
          </a:p>
        </p:txBody>
      </p:sp>
      <p:sp>
        <p:nvSpPr>
          <p:cNvPr id="3" name="Rectangle 2"/>
          <p:cNvSpPr/>
          <p:nvPr/>
        </p:nvSpPr>
        <p:spPr>
          <a:xfrm>
            <a:off x="7754" y="7653869"/>
            <a:ext cx="6850246" cy="1600438"/>
          </a:xfrm>
          <a:prstGeom prst="rect">
            <a:avLst/>
          </a:prstGeom>
          <a:solidFill>
            <a:schemeClr val="tx1"/>
          </a:solidFill>
        </p:spPr>
        <p:txBody>
          <a:bodyPr wrap="square">
            <a:spAutoFit/>
          </a:bodyPr>
          <a:lstStyle/>
          <a:p>
            <a:r>
              <a:rPr lang="en-US" dirty="0" smtClean="0">
                <a:solidFill>
                  <a:schemeClr val="bg1"/>
                </a:solidFill>
              </a:rPr>
              <a:t>ACTION ITEMS - To </a:t>
            </a:r>
            <a:r>
              <a:rPr lang="en-US" dirty="0">
                <a:solidFill>
                  <a:schemeClr val="bg1"/>
                </a:solidFill>
              </a:rPr>
              <a:t>DO: </a:t>
            </a:r>
            <a:endParaRPr lang="en-US" dirty="0" smtClean="0">
              <a:solidFill>
                <a:schemeClr val="bg1"/>
              </a:solidFill>
            </a:endParaRPr>
          </a:p>
          <a:p>
            <a:pPr lvl="1"/>
            <a:r>
              <a:rPr lang="en-US" sz="1600" b="1" dirty="0" smtClean="0">
                <a:solidFill>
                  <a:schemeClr val="bg1"/>
                </a:solidFill>
              </a:rPr>
              <a:t>Explore all partnership ecosystem, study their business model, investigate their financial-clients dynamics, brainstorm about their tech-stack implementation, evolve ideas about your future professional orientation to join these companies, strategize about your business road-map – to launch your company round these ideas, refine thought process.</a:t>
            </a:r>
          </a:p>
        </p:txBody>
      </p:sp>
    </p:spTree>
    <p:extLst>
      <p:ext uri="{BB962C8B-B14F-4D97-AF65-F5344CB8AC3E}">
        <p14:creationId xmlns:p14="http://schemas.microsoft.com/office/powerpoint/2010/main" val="5107768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9">
            <a:extLst>
              <a:ext uri="{FF2B5EF4-FFF2-40B4-BE49-F238E27FC236}">
                <a16:creationId xmlns:a16="http://schemas.microsoft.com/office/drawing/2014/main" xmlns="" id="{F9967EFE-6240-7C4B-80D1-EF2EA16A45A9}"/>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0" y="160425"/>
            <a:ext cx="6858000" cy="9144000"/>
          </a:xfrm>
        </p:spPr>
      </p:pic>
      <p:sp>
        <p:nvSpPr>
          <p:cNvPr id="8" name="직사각형 7">
            <a:extLst>
              <a:ext uri="{FF2B5EF4-FFF2-40B4-BE49-F238E27FC236}">
                <a16:creationId xmlns:a16="http://schemas.microsoft.com/office/drawing/2014/main" xmlns="" id="{3421B999-485A-4246-9413-F6534E12A270}"/>
              </a:ext>
            </a:extLst>
          </p:cNvPr>
          <p:cNvSpPr/>
          <p:nvPr/>
        </p:nvSpPr>
        <p:spPr>
          <a:xfrm>
            <a:off x="0" y="87086"/>
            <a:ext cx="2768103" cy="9144000"/>
          </a:xfrm>
          <a:prstGeom prst="rect">
            <a:avLst/>
          </a:prstGeom>
          <a:solidFill>
            <a:schemeClr val="accent2">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7" name="TextBox 6">
            <a:extLst>
              <a:ext uri="{FF2B5EF4-FFF2-40B4-BE49-F238E27FC236}">
                <a16:creationId xmlns:a16="http://schemas.microsoft.com/office/drawing/2014/main" xmlns="" id="{B33EEBDC-40A6-7A49-AA82-6D6D55E4A568}"/>
              </a:ext>
            </a:extLst>
          </p:cNvPr>
          <p:cNvSpPr txBox="1"/>
          <p:nvPr/>
        </p:nvSpPr>
        <p:spPr>
          <a:xfrm>
            <a:off x="0" y="-26864"/>
            <a:ext cx="6881262" cy="830997"/>
          </a:xfrm>
          <a:prstGeom prst="rect">
            <a:avLst/>
          </a:prstGeom>
          <a:noFill/>
        </p:spPr>
        <p:txBody>
          <a:bodyPr wrap="square" rtlCol="0">
            <a:spAutoFit/>
          </a:bodyPr>
          <a:lstStyle>
            <a:defPPr>
              <a:defRPr lang="ko-KR"/>
            </a:defPPr>
            <a:lvl1pPr>
              <a:defRPr sz="4400" b="0" spc="-150">
                <a:latin typeface="+mj-lt"/>
              </a:defRPr>
            </a:lvl1pPr>
          </a:lstStyle>
          <a:p>
            <a:r>
              <a:rPr lang="en-US" altLang="ko-KR" sz="2400" spc="0" dirty="0" smtClean="0">
                <a:solidFill>
                  <a:schemeClr val="bg1"/>
                </a:solidFill>
              </a:rPr>
              <a:t>No-Code – Web sites ,  App  - Creation plus Build  –  with “Bubble.io” &amp; “</a:t>
            </a:r>
            <a:r>
              <a:rPr lang="en-US" altLang="ko-KR" sz="2400" spc="0" dirty="0" err="1" smtClean="0">
                <a:solidFill>
                  <a:schemeClr val="bg1"/>
                </a:solidFill>
              </a:rPr>
              <a:t>WebFlow</a:t>
            </a:r>
            <a:r>
              <a:rPr lang="en-US" altLang="ko-KR" sz="2400" spc="0" dirty="0" smtClean="0">
                <a:solidFill>
                  <a:schemeClr val="bg1"/>
                </a:solidFill>
              </a:rPr>
              <a:t>”</a:t>
            </a:r>
            <a:endParaRPr lang="en-US" altLang="ko-KR" sz="2400" spc="0" dirty="0">
              <a:solidFill>
                <a:schemeClr val="bg1"/>
              </a:solidFill>
            </a:endParaRPr>
          </a:p>
        </p:txBody>
      </p:sp>
      <p:sp>
        <p:nvSpPr>
          <p:cNvPr id="3" name="Rectangle 2"/>
          <p:cNvSpPr/>
          <p:nvPr/>
        </p:nvSpPr>
        <p:spPr>
          <a:xfrm>
            <a:off x="7754" y="6042783"/>
            <a:ext cx="6850246" cy="1354217"/>
          </a:xfrm>
          <a:prstGeom prst="rect">
            <a:avLst/>
          </a:prstGeom>
          <a:solidFill>
            <a:schemeClr val="tx1"/>
          </a:solidFill>
        </p:spPr>
        <p:txBody>
          <a:bodyPr wrap="square">
            <a:spAutoFit/>
          </a:bodyPr>
          <a:lstStyle/>
          <a:p>
            <a:r>
              <a:rPr lang="en-US" dirty="0" smtClean="0">
                <a:solidFill>
                  <a:schemeClr val="bg1"/>
                </a:solidFill>
              </a:rPr>
              <a:t>ACTION ITEMS - To </a:t>
            </a:r>
            <a:r>
              <a:rPr lang="en-US" dirty="0">
                <a:solidFill>
                  <a:schemeClr val="bg1"/>
                </a:solidFill>
              </a:rPr>
              <a:t>DO: </a:t>
            </a:r>
            <a:endParaRPr lang="en-US" dirty="0" smtClean="0">
              <a:solidFill>
                <a:schemeClr val="bg1"/>
              </a:solidFill>
            </a:endParaRPr>
          </a:p>
          <a:p>
            <a:pPr lvl="1"/>
            <a:r>
              <a:rPr lang="en-US" sz="1600" b="1" dirty="0" smtClean="0">
                <a:solidFill>
                  <a:schemeClr val="bg1"/>
                </a:solidFill>
              </a:rPr>
              <a:t>Explore all web sites, apps  - creation &amp; build possibilities, plan your professional orientation round these paths, strategize about your business road-map – to launch your company round these ideas, refine thought process.</a:t>
            </a:r>
          </a:p>
        </p:txBody>
      </p:sp>
      <p:sp>
        <p:nvSpPr>
          <p:cNvPr id="6" name="Rectangle 5"/>
          <p:cNvSpPr/>
          <p:nvPr/>
        </p:nvSpPr>
        <p:spPr>
          <a:xfrm>
            <a:off x="7754" y="908518"/>
            <a:ext cx="6850246" cy="4524315"/>
          </a:xfrm>
          <a:prstGeom prst="rect">
            <a:avLst/>
          </a:prstGeom>
          <a:solidFill>
            <a:schemeClr val="tx1"/>
          </a:solidFill>
        </p:spPr>
        <p:txBody>
          <a:bodyPr wrap="square">
            <a:spAutoFit/>
          </a:bodyPr>
          <a:lstStyle/>
          <a:p>
            <a:pPr marL="285750" indent="-285750">
              <a:buFont typeface="Wingdings" panose="05000000000000000000" pitchFamily="2" charset="2"/>
              <a:buChar char="q"/>
            </a:pPr>
            <a:r>
              <a:rPr lang="en-US" dirty="0" smtClean="0">
                <a:solidFill>
                  <a:schemeClr val="bg1"/>
                </a:solidFill>
              </a:rPr>
              <a:t>Build </a:t>
            </a:r>
            <a:r>
              <a:rPr lang="en-US" dirty="0">
                <a:solidFill>
                  <a:schemeClr val="bg1"/>
                </a:solidFill>
              </a:rPr>
              <a:t>full-featured web apps </a:t>
            </a:r>
            <a:r>
              <a:rPr lang="en-US" dirty="0" smtClean="0">
                <a:solidFill>
                  <a:schemeClr val="bg1"/>
                </a:solidFill>
              </a:rPr>
              <a:t>visually using Bubble.io, </a:t>
            </a:r>
            <a:r>
              <a:rPr lang="en-US" dirty="0">
                <a:solidFill>
                  <a:schemeClr val="bg1"/>
                </a:solidFill>
              </a:rPr>
              <a:t>including databases, workflows, user authentication, and dynamic logic—without writing code</a:t>
            </a:r>
            <a:r>
              <a:rPr lang="en-US" dirty="0" smtClean="0">
                <a:solidFill>
                  <a:schemeClr val="bg1"/>
                </a:solidFill>
              </a:rPr>
              <a:t>.</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smtClean="0">
                <a:solidFill>
                  <a:schemeClr val="bg1"/>
                </a:solidFill>
              </a:rPr>
              <a:t>Design </a:t>
            </a:r>
            <a:r>
              <a:rPr lang="en-US" dirty="0">
                <a:solidFill>
                  <a:schemeClr val="bg1"/>
                </a:solidFill>
              </a:rPr>
              <a:t>professional, responsive </a:t>
            </a:r>
            <a:r>
              <a:rPr lang="en-US" dirty="0" smtClean="0">
                <a:solidFill>
                  <a:schemeClr val="bg1"/>
                </a:solidFill>
              </a:rPr>
              <a:t>websites with </a:t>
            </a:r>
            <a:r>
              <a:rPr lang="en-US" dirty="0" err="1" smtClean="0">
                <a:solidFill>
                  <a:schemeClr val="bg1"/>
                </a:solidFill>
              </a:rPr>
              <a:t>Webflow’s</a:t>
            </a:r>
            <a:r>
              <a:rPr lang="en-US" dirty="0" smtClean="0">
                <a:solidFill>
                  <a:schemeClr val="bg1"/>
                </a:solidFill>
              </a:rPr>
              <a:t> </a:t>
            </a:r>
            <a:r>
              <a:rPr lang="en-US" dirty="0">
                <a:solidFill>
                  <a:schemeClr val="bg1"/>
                </a:solidFill>
              </a:rPr>
              <a:t>visual </a:t>
            </a:r>
            <a:r>
              <a:rPr lang="en-US" dirty="0" smtClean="0">
                <a:solidFill>
                  <a:schemeClr val="bg1"/>
                </a:solidFill>
              </a:rPr>
              <a:t>designer, </a:t>
            </a:r>
            <a:r>
              <a:rPr lang="en-US" dirty="0">
                <a:solidFill>
                  <a:schemeClr val="bg1"/>
                </a:solidFill>
              </a:rPr>
              <a:t>offering pixel-perfect layout control and built-in SEO tools.</a:t>
            </a:r>
          </a:p>
          <a:p>
            <a:pPr marL="285750" indent="-285750">
              <a:buFont typeface="Wingdings" panose="05000000000000000000" pitchFamily="2" charset="2"/>
              <a:buChar char="q"/>
            </a:pPr>
            <a:endParaRPr lang="en-US" dirty="0" smtClean="0">
              <a:solidFill>
                <a:schemeClr val="bg1"/>
              </a:solidFill>
            </a:endParaRPr>
          </a:p>
          <a:p>
            <a:pPr marL="285750" indent="-285750">
              <a:buFont typeface="Wingdings" panose="05000000000000000000" pitchFamily="2" charset="2"/>
              <a:buChar char="q"/>
            </a:pPr>
            <a:r>
              <a:rPr lang="en-US" dirty="0" smtClean="0">
                <a:solidFill>
                  <a:schemeClr val="bg1"/>
                </a:solidFill>
              </a:rPr>
              <a:t>Launch </a:t>
            </a:r>
            <a:r>
              <a:rPr lang="en-US" dirty="0">
                <a:solidFill>
                  <a:schemeClr val="bg1"/>
                </a:solidFill>
              </a:rPr>
              <a:t>faster with drag-and-drop </a:t>
            </a:r>
            <a:r>
              <a:rPr lang="en-US" dirty="0" smtClean="0">
                <a:solidFill>
                  <a:schemeClr val="bg1"/>
                </a:solidFill>
              </a:rPr>
              <a:t>components, </a:t>
            </a:r>
            <a:r>
              <a:rPr lang="en-US" dirty="0">
                <a:solidFill>
                  <a:schemeClr val="bg1"/>
                </a:solidFill>
              </a:rPr>
              <a:t>pre-built templates, and reusable elements across both platforms.</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smtClean="0">
                <a:solidFill>
                  <a:schemeClr val="bg1"/>
                </a:solidFill>
              </a:rPr>
              <a:t>Integrate </a:t>
            </a:r>
            <a:r>
              <a:rPr lang="en-US" dirty="0">
                <a:solidFill>
                  <a:schemeClr val="bg1"/>
                </a:solidFill>
              </a:rPr>
              <a:t>APIs, automation, and third-party </a:t>
            </a:r>
            <a:r>
              <a:rPr lang="en-US" dirty="0" smtClean="0">
                <a:solidFill>
                  <a:schemeClr val="bg1"/>
                </a:solidFill>
              </a:rPr>
              <a:t>tools </a:t>
            </a:r>
            <a:r>
              <a:rPr lang="en-US" dirty="0">
                <a:solidFill>
                  <a:schemeClr val="bg1"/>
                </a:solidFill>
              </a:rPr>
              <a:t>easily to extend functionality and create powerful digital experiences</a:t>
            </a:r>
            <a:r>
              <a:rPr lang="en-US" dirty="0" smtClean="0">
                <a:solidFill>
                  <a:schemeClr val="bg1"/>
                </a:solidFill>
              </a:rPr>
              <a:t>.</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smtClean="0">
                <a:solidFill>
                  <a:schemeClr val="bg1"/>
                </a:solidFill>
              </a:rPr>
              <a:t>Deploy </a:t>
            </a:r>
            <a:r>
              <a:rPr lang="en-US" dirty="0">
                <a:solidFill>
                  <a:schemeClr val="bg1"/>
                </a:solidFill>
              </a:rPr>
              <a:t>and scale </a:t>
            </a:r>
            <a:r>
              <a:rPr lang="en-US" dirty="0" smtClean="0">
                <a:solidFill>
                  <a:schemeClr val="bg1"/>
                </a:solidFill>
              </a:rPr>
              <a:t>instantly, </a:t>
            </a:r>
            <a:r>
              <a:rPr lang="en-US" dirty="0">
                <a:solidFill>
                  <a:schemeClr val="bg1"/>
                </a:solidFill>
              </a:rPr>
              <a:t>allowing entrepreneurs, startups, and students to go from idea to live website or application in days instead of months.</a:t>
            </a:r>
          </a:p>
        </p:txBody>
      </p:sp>
    </p:spTree>
    <p:extLst>
      <p:ext uri="{BB962C8B-B14F-4D97-AF65-F5344CB8AC3E}">
        <p14:creationId xmlns:p14="http://schemas.microsoft.com/office/powerpoint/2010/main" val="42556653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9">
            <a:extLst>
              <a:ext uri="{FF2B5EF4-FFF2-40B4-BE49-F238E27FC236}">
                <a16:creationId xmlns:a16="http://schemas.microsoft.com/office/drawing/2014/main" xmlns="" id="{F9967EFE-6240-7C4B-80D1-EF2EA16A45A9}"/>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0" y="160425"/>
            <a:ext cx="6858000" cy="9144000"/>
          </a:xfrm>
        </p:spPr>
      </p:pic>
      <p:sp>
        <p:nvSpPr>
          <p:cNvPr id="8" name="직사각형 7">
            <a:extLst>
              <a:ext uri="{FF2B5EF4-FFF2-40B4-BE49-F238E27FC236}">
                <a16:creationId xmlns:a16="http://schemas.microsoft.com/office/drawing/2014/main" xmlns="" id="{3421B999-485A-4246-9413-F6534E12A270}"/>
              </a:ext>
            </a:extLst>
          </p:cNvPr>
          <p:cNvSpPr/>
          <p:nvPr/>
        </p:nvSpPr>
        <p:spPr>
          <a:xfrm>
            <a:off x="0" y="87086"/>
            <a:ext cx="2768103" cy="9144000"/>
          </a:xfrm>
          <a:prstGeom prst="rect">
            <a:avLst/>
          </a:prstGeom>
          <a:solidFill>
            <a:schemeClr val="accent2">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7" name="TextBox 6">
            <a:extLst>
              <a:ext uri="{FF2B5EF4-FFF2-40B4-BE49-F238E27FC236}">
                <a16:creationId xmlns:a16="http://schemas.microsoft.com/office/drawing/2014/main" xmlns="" id="{B33EEBDC-40A6-7A49-AA82-6D6D55E4A568}"/>
              </a:ext>
            </a:extLst>
          </p:cNvPr>
          <p:cNvSpPr txBox="1"/>
          <p:nvPr/>
        </p:nvSpPr>
        <p:spPr>
          <a:xfrm>
            <a:off x="0" y="-26864"/>
            <a:ext cx="6881262" cy="461665"/>
          </a:xfrm>
          <a:prstGeom prst="rect">
            <a:avLst/>
          </a:prstGeom>
          <a:noFill/>
        </p:spPr>
        <p:txBody>
          <a:bodyPr wrap="square" rtlCol="0">
            <a:spAutoFit/>
          </a:bodyPr>
          <a:lstStyle>
            <a:defPPr>
              <a:defRPr lang="ko-KR"/>
            </a:defPPr>
            <a:lvl1pPr>
              <a:defRPr sz="4400" b="0" spc="-150">
                <a:latin typeface="+mj-lt"/>
              </a:defRPr>
            </a:lvl1pPr>
          </a:lstStyle>
          <a:p>
            <a:r>
              <a:rPr lang="en-US" altLang="ko-KR" sz="2400" spc="0" dirty="0" smtClean="0">
                <a:solidFill>
                  <a:schemeClr val="bg1"/>
                </a:solidFill>
              </a:rPr>
              <a:t> No-Code – Integration &amp; Automation – Connected World</a:t>
            </a:r>
            <a:endParaRPr lang="en-US" altLang="ko-KR" sz="2400" spc="0" dirty="0">
              <a:solidFill>
                <a:schemeClr val="bg1"/>
              </a:solidFill>
            </a:endParaRPr>
          </a:p>
        </p:txBody>
      </p:sp>
      <p:sp>
        <p:nvSpPr>
          <p:cNvPr id="11" name="Rectangle 10"/>
          <p:cNvSpPr/>
          <p:nvPr/>
        </p:nvSpPr>
        <p:spPr>
          <a:xfrm>
            <a:off x="7754" y="4400918"/>
            <a:ext cx="6873508" cy="1231106"/>
          </a:xfrm>
          <a:prstGeom prst="rect">
            <a:avLst/>
          </a:prstGeom>
          <a:solidFill>
            <a:schemeClr val="tx1"/>
          </a:solidFill>
        </p:spPr>
        <p:txBody>
          <a:bodyPr wrap="square">
            <a:spAutoFit/>
          </a:bodyPr>
          <a:lstStyle/>
          <a:p>
            <a:pPr marL="457200" indent="-457200">
              <a:buFont typeface="Wingdings" panose="05000000000000000000" pitchFamily="2" charset="2"/>
              <a:buChar char="q"/>
            </a:pPr>
            <a:r>
              <a:rPr lang="en-US" sz="2800" b="1" dirty="0" err="1" smtClean="0">
                <a:solidFill>
                  <a:schemeClr val="bg1"/>
                </a:solidFill>
              </a:rPr>
              <a:t>Zapier</a:t>
            </a:r>
            <a:r>
              <a:rPr lang="en-US" b="1" dirty="0" smtClean="0">
                <a:solidFill>
                  <a:schemeClr val="bg1"/>
                </a:solidFill>
              </a:rPr>
              <a:t> connects, 8000+ app(s) Ecosystem.</a:t>
            </a:r>
          </a:p>
          <a:p>
            <a:pPr marL="285750" indent="-285750">
              <a:buFont typeface="Wingdings" panose="05000000000000000000" pitchFamily="2" charset="2"/>
              <a:buChar char="q"/>
            </a:pPr>
            <a:r>
              <a:rPr lang="en-US" b="1" dirty="0" smtClean="0">
                <a:solidFill>
                  <a:schemeClr val="bg1"/>
                </a:solidFill>
              </a:rPr>
              <a:t>Explore your-self here:</a:t>
            </a:r>
          </a:p>
          <a:p>
            <a:r>
              <a:rPr lang="en-US" sz="1400" b="1" dirty="0" smtClean="0">
                <a:solidFill>
                  <a:schemeClr val="bg1"/>
                </a:solidFill>
                <a:hlinkClick r:id="rId3"/>
              </a:rPr>
              <a:t>https</a:t>
            </a:r>
            <a:r>
              <a:rPr lang="en-US" sz="1400" b="1" dirty="0">
                <a:solidFill>
                  <a:schemeClr val="bg1"/>
                </a:solidFill>
                <a:hlinkClick r:id="rId3"/>
              </a:rPr>
              <a:t>://</a:t>
            </a:r>
            <a:r>
              <a:rPr lang="en-US" sz="1400" b="1" dirty="0" smtClean="0">
                <a:solidFill>
                  <a:schemeClr val="bg1"/>
                </a:solidFill>
                <a:hlinkClick r:id="rId3"/>
              </a:rPr>
              <a:t>zapier.com/apps</a:t>
            </a:r>
            <a:endParaRPr lang="en-US" sz="1400" b="1" dirty="0" smtClean="0">
              <a:solidFill>
                <a:schemeClr val="bg1"/>
              </a:solidFill>
            </a:endParaRPr>
          </a:p>
          <a:p>
            <a:endParaRPr lang="en-US" sz="1400" b="1" dirty="0" smtClean="0">
              <a:solidFill>
                <a:schemeClr val="bg1"/>
              </a:solidFill>
            </a:endParaRPr>
          </a:p>
        </p:txBody>
      </p:sp>
      <p:sp>
        <p:nvSpPr>
          <p:cNvPr id="3" name="Rectangle 2"/>
          <p:cNvSpPr/>
          <p:nvPr/>
        </p:nvSpPr>
        <p:spPr>
          <a:xfrm>
            <a:off x="7754" y="5629127"/>
            <a:ext cx="6850246" cy="1354217"/>
          </a:xfrm>
          <a:prstGeom prst="rect">
            <a:avLst/>
          </a:prstGeom>
          <a:solidFill>
            <a:schemeClr val="tx1"/>
          </a:solidFill>
        </p:spPr>
        <p:txBody>
          <a:bodyPr wrap="square">
            <a:spAutoFit/>
          </a:bodyPr>
          <a:lstStyle/>
          <a:p>
            <a:r>
              <a:rPr lang="en-US" dirty="0" smtClean="0">
                <a:solidFill>
                  <a:schemeClr val="bg1"/>
                </a:solidFill>
              </a:rPr>
              <a:t>ACTION ITEMS - To </a:t>
            </a:r>
            <a:r>
              <a:rPr lang="en-US" dirty="0">
                <a:solidFill>
                  <a:schemeClr val="bg1"/>
                </a:solidFill>
              </a:rPr>
              <a:t>DO: </a:t>
            </a:r>
            <a:endParaRPr lang="en-US" dirty="0" smtClean="0">
              <a:solidFill>
                <a:schemeClr val="bg1"/>
              </a:solidFill>
            </a:endParaRPr>
          </a:p>
          <a:p>
            <a:pPr lvl="1"/>
            <a:r>
              <a:rPr lang="en-US" sz="1600" b="1" dirty="0" smtClean="0">
                <a:solidFill>
                  <a:schemeClr val="bg1"/>
                </a:solidFill>
              </a:rPr>
              <a:t>Explore all 8000+ app integration possibilities, study their business automations, plan your professional orientation round these paths, strategize about your business road-map – to launch your company round these ideas, refine thought process.</a:t>
            </a:r>
          </a:p>
        </p:txBody>
      </p:sp>
      <p:pic>
        <p:nvPicPr>
          <p:cNvPr id="5" name="Picture 4"/>
          <p:cNvPicPr>
            <a:picLocks noChangeAspect="1"/>
          </p:cNvPicPr>
          <p:nvPr/>
        </p:nvPicPr>
        <p:blipFill>
          <a:blip r:embed="rId4"/>
          <a:stretch>
            <a:fillRect/>
          </a:stretch>
        </p:blipFill>
        <p:spPr>
          <a:xfrm>
            <a:off x="218040" y="704113"/>
            <a:ext cx="6639960" cy="3454854"/>
          </a:xfrm>
          <a:prstGeom prst="rect">
            <a:avLst/>
          </a:prstGeom>
        </p:spPr>
      </p:pic>
    </p:spTree>
    <p:extLst>
      <p:ext uri="{BB962C8B-B14F-4D97-AF65-F5344CB8AC3E}">
        <p14:creationId xmlns:p14="http://schemas.microsoft.com/office/powerpoint/2010/main" val="7350192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9">
            <a:extLst>
              <a:ext uri="{FF2B5EF4-FFF2-40B4-BE49-F238E27FC236}">
                <a16:creationId xmlns:a16="http://schemas.microsoft.com/office/drawing/2014/main" xmlns="" id="{F9967EFE-6240-7C4B-80D1-EF2EA16A45A9}"/>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0" y="1"/>
            <a:ext cx="6858000" cy="9144000"/>
          </a:xfrm>
        </p:spPr>
      </p:pic>
      <p:sp>
        <p:nvSpPr>
          <p:cNvPr id="7" name="TextBox 6">
            <a:extLst>
              <a:ext uri="{FF2B5EF4-FFF2-40B4-BE49-F238E27FC236}">
                <a16:creationId xmlns:a16="http://schemas.microsoft.com/office/drawing/2014/main" xmlns="" id="{B33EEBDC-40A6-7A49-AA82-6D6D55E4A568}"/>
              </a:ext>
            </a:extLst>
          </p:cNvPr>
          <p:cNvSpPr txBox="1"/>
          <p:nvPr/>
        </p:nvSpPr>
        <p:spPr>
          <a:xfrm>
            <a:off x="-1" y="1"/>
            <a:ext cx="7043057" cy="523220"/>
          </a:xfrm>
          <a:prstGeom prst="rect">
            <a:avLst/>
          </a:prstGeom>
          <a:noFill/>
        </p:spPr>
        <p:txBody>
          <a:bodyPr wrap="square" rtlCol="0">
            <a:spAutoFit/>
          </a:bodyPr>
          <a:lstStyle>
            <a:defPPr>
              <a:defRPr lang="ko-KR"/>
            </a:defPPr>
            <a:lvl1pPr>
              <a:defRPr sz="4400" b="0" spc="-150">
                <a:latin typeface="+mj-lt"/>
              </a:defRPr>
            </a:lvl1pPr>
          </a:lstStyle>
          <a:p>
            <a:r>
              <a:rPr lang="en-US" altLang="ko-KR" sz="2800" spc="0" dirty="0" smtClean="0">
                <a:solidFill>
                  <a:schemeClr val="bg1"/>
                </a:solidFill>
              </a:rPr>
              <a:t>Economy Challenges – &amp; The SOLUTION &amp; The Conclusion</a:t>
            </a:r>
            <a:endParaRPr lang="ko-KR" altLang="en-US" sz="2800" spc="0" dirty="0">
              <a:solidFill>
                <a:schemeClr val="bg1"/>
              </a:solidFill>
            </a:endParaRPr>
          </a:p>
        </p:txBody>
      </p:sp>
      <p:sp>
        <p:nvSpPr>
          <p:cNvPr id="9" name="Rectangle 8"/>
          <p:cNvSpPr/>
          <p:nvPr/>
        </p:nvSpPr>
        <p:spPr>
          <a:xfrm>
            <a:off x="7754" y="4714047"/>
            <a:ext cx="6858001" cy="1384995"/>
          </a:xfrm>
          <a:prstGeom prst="rect">
            <a:avLst/>
          </a:prstGeom>
          <a:solidFill>
            <a:schemeClr val="tx1"/>
          </a:solidFill>
        </p:spPr>
        <p:txBody>
          <a:bodyPr wrap="square">
            <a:spAutoFit/>
          </a:bodyPr>
          <a:lstStyle/>
          <a:p>
            <a:r>
              <a:rPr lang="en-US" sz="2000" b="1" dirty="0" smtClean="0">
                <a:solidFill>
                  <a:schemeClr val="bg1"/>
                </a:solidFill>
              </a:rPr>
              <a:t>The Solution:</a:t>
            </a:r>
          </a:p>
          <a:p>
            <a:r>
              <a:rPr lang="en-US" sz="1400" b="1" dirty="0">
                <a:solidFill>
                  <a:schemeClr val="bg1"/>
                </a:solidFill>
              </a:rPr>
              <a:t>Market size and growth</a:t>
            </a:r>
          </a:p>
          <a:p>
            <a:r>
              <a:rPr lang="en-US" sz="1400" dirty="0" smtClean="0">
                <a:solidFill>
                  <a:schemeClr val="bg1"/>
                </a:solidFill>
              </a:rPr>
              <a:t>2025 - Current </a:t>
            </a:r>
            <a:r>
              <a:rPr lang="en-US" sz="1400" dirty="0">
                <a:solidFill>
                  <a:schemeClr val="bg1"/>
                </a:solidFill>
              </a:rPr>
              <a:t>value: The </a:t>
            </a:r>
            <a:r>
              <a:rPr lang="en-US" sz="1400" b="1" dirty="0">
                <a:solidFill>
                  <a:schemeClr val="bg1"/>
                </a:solidFill>
              </a:rPr>
              <a:t>overall IT and software outsourcing market </a:t>
            </a:r>
            <a:r>
              <a:rPr lang="en-US" sz="1400" dirty="0">
                <a:solidFill>
                  <a:schemeClr val="bg1"/>
                </a:solidFill>
              </a:rPr>
              <a:t>is valued at approximately $613.69 </a:t>
            </a:r>
            <a:r>
              <a:rPr lang="en-US" sz="1400" dirty="0" smtClean="0">
                <a:solidFill>
                  <a:schemeClr val="bg1"/>
                </a:solidFill>
              </a:rPr>
              <a:t>billion. 2030 </a:t>
            </a:r>
            <a:r>
              <a:rPr lang="en-US" sz="1400" dirty="0">
                <a:solidFill>
                  <a:schemeClr val="bg1"/>
                </a:solidFill>
              </a:rPr>
              <a:t>projection: </a:t>
            </a:r>
            <a:r>
              <a:rPr lang="en-US" b="1" dirty="0">
                <a:solidFill>
                  <a:schemeClr val="bg1"/>
                </a:solidFill>
              </a:rPr>
              <a:t>One forecast predicts the market will reach $1.06 trillion by 2030</a:t>
            </a:r>
            <a:r>
              <a:rPr lang="en-US" sz="1400" dirty="0">
                <a:solidFill>
                  <a:schemeClr val="bg1"/>
                </a:solidFill>
              </a:rPr>
              <a:t>, growing at a CAGR of 8.06% from 2022 to 2030</a:t>
            </a:r>
            <a:r>
              <a:rPr lang="en-US" sz="1400" dirty="0" smtClean="0">
                <a:solidFill>
                  <a:schemeClr val="bg1"/>
                </a:solidFill>
              </a:rPr>
              <a:t>.</a:t>
            </a:r>
            <a:endParaRPr lang="en-US" sz="1400" dirty="0">
              <a:solidFill>
                <a:schemeClr val="bg1"/>
              </a:solidFill>
            </a:endParaRPr>
          </a:p>
        </p:txBody>
      </p:sp>
      <p:sp>
        <p:nvSpPr>
          <p:cNvPr id="3" name="Rectangle 2"/>
          <p:cNvSpPr/>
          <p:nvPr/>
        </p:nvSpPr>
        <p:spPr>
          <a:xfrm>
            <a:off x="7754" y="498901"/>
            <a:ext cx="6858001" cy="4031873"/>
          </a:xfrm>
          <a:prstGeom prst="rect">
            <a:avLst/>
          </a:prstGeom>
          <a:solidFill>
            <a:schemeClr val="tx1"/>
          </a:solidFill>
        </p:spPr>
        <p:txBody>
          <a:bodyPr wrap="square">
            <a:spAutoFit/>
          </a:bodyPr>
          <a:lstStyle/>
          <a:p>
            <a:r>
              <a:rPr lang="en-US" sz="1400" dirty="0">
                <a:solidFill>
                  <a:schemeClr val="bg1"/>
                </a:solidFill>
              </a:rPr>
              <a:t>In 2025, Pakistan's economy is showing signs of stabilization and modest recovery, but faces significant challenges including high poverty rates, persistent inflation, and structural issues like high public debt and low human capital investment. </a:t>
            </a:r>
            <a:endParaRPr lang="en-US" sz="1400" dirty="0" smtClean="0">
              <a:solidFill>
                <a:schemeClr val="bg1"/>
              </a:solidFill>
            </a:endParaRPr>
          </a:p>
          <a:p>
            <a:endParaRPr lang="en-US" sz="1400" dirty="0">
              <a:solidFill>
                <a:schemeClr val="bg1"/>
              </a:solidFill>
            </a:endParaRPr>
          </a:p>
          <a:p>
            <a:r>
              <a:rPr lang="en-US" sz="1400" b="1" dirty="0">
                <a:solidFill>
                  <a:schemeClr val="bg1"/>
                </a:solidFill>
              </a:rPr>
              <a:t>Inflation:</a:t>
            </a:r>
            <a:r>
              <a:rPr lang="en-US" sz="1400" dirty="0">
                <a:solidFill>
                  <a:schemeClr val="bg1"/>
                </a:solidFill>
              </a:rPr>
              <a:t> Inflation is easing, projected to bottom out at 6.0% in FY25, down significantly from 29% in 2023</a:t>
            </a:r>
            <a:r>
              <a:rPr lang="en-US" sz="1400" dirty="0" smtClean="0">
                <a:solidFill>
                  <a:schemeClr val="bg1"/>
                </a:solidFill>
              </a:rPr>
              <a:t>.</a:t>
            </a:r>
          </a:p>
          <a:p>
            <a:endParaRPr lang="en-US" sz="1400" dirty="0">
              <a:solidFill>
                <a:schemeClr val="bg1"/>
              </a:solidFill>
            </a:endParaRPr>
          </a:p>
          <a:p>
            <a:r>
              <a:rPr lang="en-US" sz="1400" b="1" dirty="0">
                <a:solidFill>
                  <a:schemeClr val="bg1"/>
                </a:solidFill>
              </a:rPr>
              <a:t>Public Debt:</a:t>
            </a:r>
            <a:r>
              <a:rPr lang="en-US" sz="1400" dirty="0">
                <a:solidFill>
                  <a:schemeClr val="bg1"/>
                </a:solidFill>
              </a:rPr>
              <a:t> Public debt remains a concern, with external debt at approximately $131 billion</a:t>
            </a:r>
            <a:r>
              <a:rPr lang="en-US" sz="1400" dirty="0" smtClean="0">
                <a:solidFill>
                  <a:schemeClr val="bg1"/>
                </a:solidFill>
              </a:rPr>
              <a:t>.</a:t>
            </a:r>
          </a:p>
          <a:p>
            <a:endParaRPr lang="en-US" sz="1400" dirty="0" smtClean="0">
              <a:solidFill>
                <a:schemeClr val="bg1"/>
              </a:solidFill>
            </a:endParaRPr>
          </a:p>
          <a:p>
            <a:r>
              <a:rPr lang="en-US" sz="1400" b="1" dirty="0">
                <a:solidFill>
                  <a:schemeClr val="bg1"/>
                </a:solidFill>
              </a:rPr>
              <a:t>Poverty and Crime:</a:t>
            </a:r>
            <a:r>
              <a:rPr lang="en-US" sz="1400" dirty="0">
                <a:solidFill>
                  <a:schemeClr val="bg1"/>
                </a:solidFill>
              </a:rPr>
              <a:t> High poverty rates persist, with the World Bank noting that 60% of the population is below the poverty line, which is linked to an increasing crime rate</a:t>
            </a:r>
            <a:r>
              <a:rPr lang="en-US" sz="1400" dirty="0" smtClean="0">
                <a:solidFill>
                  <a:schemeClr val="bg1"/>
                </a:solidFill>
              </a:rPr>
              <a:t>.</a:t>
            </a:r>
          </a:p>
          <a:p>
            <a:endParaRPr lang="en-US" sz="1400" dirty="0" smtClean="0">
              <a:solidFill>
                <a:schemeClr val="bg1"/>
              </a:solidFill>
            </a:endParaRPr>
          </a:p>
          <a:p>
            <a:r>
              <a:rPr lang="en-US" sz="1400" dirty="0">
                <a:solidFill>
                  <a:schemeClr val="bg1"/>
                </a:solidFill>
              </a:rPr>
              <a:t>In 2025, Pakistan faces significant poverty challenges, with the poverty headcount estimated at </a:t>
            </a:r>
            <a:r>
              <a:rPr lang="en-US" sz="1400" b="1" dirty="0">
                <a:solidFill>
                  <a:schemeClr val="bg1"/>
                </a:solidFill>
              </a:rPr>
              <a:t>44.7%</a:t>
            </a:r>
            <a:r>
              <a:rPr lang="en-US" sz="1400" dirty="0">
                <a:solidFill>
                  <a:schemeClr val="bg1"/>
                </a:solidFill>
              </a:rPr>
              <a:t> under the World Bank's updated international threshold of $4.20 per day.  </a:t>
            </a:r>
            <a:r>
              <a:rPr lang="en-US" sz="1400" dirty="0" smtClean="0">
                <a:solidFill>
                  <a:schemeClr val="bg1"/>
                </a:solidFill>
              </a:rPr>
              <a:t>Per </a:t>
            </a:r>
            <a:r>
              <a:rPr lang="en-US" sz="1400" dirty="0">
                <a:solidFill>
                  <a:schemeClr val="bg1"/>
                </a:solidFill>
              </a:rPr>
              <a:t>Capita Income: Increased to an estimated $1,824 in FY2025, up 9.7% from the previous </a:t>
            </a:r>
            <a:r>
              <a:rPr lang="en-US" sz="1400" dirty="0" smtClean="0">
                <a:solidFill>
                  <a:schemeClr val="bg1"/>
                </a:solidFill>
              </a:rPr>
              <a:t>year.</a:t>
            </a:r>
          </a:p>
          <a:p>
            <a:r>
              <a:rPr lang="en-US" sz="1400" b="1" dirty="0">
                <a:solidFill>
                  <a:schemeClr val="bg1"/>
                </a:solidFill>
              </a:rPr>
              <a:t>[Source: World Bank Group - </a:t>
            </a:r>
            <a:r>
              <a:rPr lang="en-US" dirty="0">
                <a:solidFill>
                  <a:schemeClr val="bg1"/>
                </a:solidFill>
                <a:hlinkClick r:id="rId3"/>
              </a:rPr>
              <a:t>https://www.worldbank.org</a:t>
            </a:r>
            <a:r>
              <a:rPr lang="en-US" dirty="0" smtClean="0">
                <a:solidFill>
                  <a:schemeClr val="bg1"/>
                </a:solidFill>
                <a:hlinkClick r:id="rId3"/>
              </a:rPr>
              <a:t>/</a:t>
            </a:r>
            <a:r>
              <a:rPr lang="en-US" dirty="0" smtClean="0">
                <a:solidFill>
                  <a:schemeClr val="bg1"/>
                </a:solidFill>
              </a:rPr>
              <a:t>   </a:t>
            </a:r>
            <a:r>
              <a:rPr lang="en-US" sz="1400" b="1" dirty="0">
                <a:solidFill>
                  <a:schemeClr val="bg1"/>
                </a:solidFill>
              </a:rPr>
              <a:t>]</a:t>
            </a:r>
          </a:p>
        </p:txBody>
      </p:sp>
      <p:sp>
        <p:nvSpPr>
          <p:cNvPr id="2" name="Rectangle 1"/>
          <p:cNvSpPr/>
          <p:nvPr/>
        </p:nvSpPr>
        <p:spPr>
          <a:xfrm>
            <a:off x="7754" y="6123635"/>
            <a:ext cx="6858001" cy="2769989"/>
          </a:xfrm>
          <a:prstGeom prst="rect">
            <a:avLst/>
          </a:prstGeom>
          <a:solidFill>
            <a:schemeClr val="tx1"/>
          </a:solidFill>
        </p:spPr>
        <p:txBody>
          <a:bodyPr wrap="square">
            <a:spAutoFit/>
          </a:bodyPr>
          <a:lstStyle/>
          <a:p>
            <a:r>
              <a:rPr lang="en-US" sz="2000" b="1" dirty="0" smtClean="0">
                <a:solidFill>
                  <a:schemeClr val="bg1"/>
                </a:solidFill>
              </a:rPr>
              <a:t>The Conclusion:</a:t>
            </a:r>
          </a:p>
          <a:p>
            <a:r>
              <a:rPr lang="en-US" sz="1400" dirty="0" smtClean="0">
                <a:solidFill>
                  <a:schemeClr val="bg1"/>
                </a:solidFill>
              </a:rPr>
              <a:t>The </a:t>
            </a:r>
            <a:r>
              <a:rPr lang="en-US" sz="1400" dirty="0">
                <a:solidFill>
                  <a:schemeClr val="bg1"/>
                </a:solidFill>
              </a:rPr>
              <a:t>IT and software outsourcing market holds immense potential for economic empowerment, poverty alleviation, and social uplift, especially in developing countries. By enabling global companies to access skilled talent at competitive costs, outsourcing creates high-quality jobs, fuels entrepreneurship, and supports the growth of local digital ecosystems. It allows young professionals to earn globally while living locally, injecting foreign income into communities and strengthening local economies. Outsourcing reduces barriers to entry, empowering individuals from diverse backgrounds — including women, rural youth, and low-income groups — to participate in the global digital economy. As demand for IT services, cloud solutions, AI, automation, and no-code development increases worldwide, the outsourcing industry becomes a powerful engine for upward mobility, skills development, and long-term socio-economic transformation.</a:t>
            </a:r>
          </a:p>
        </p:txBody>
      </p:sp>
    </p:spTree>
    <p:extLst>
      <p:ext uri="{BB962C8B-B14F-4D97-AF65-F5344CB8AC3E}">
        <p14:creationId xmlns:p14="http://schemas.microsoft.com/office/powerpoint/2010/main" val="3126629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9">
            <a:extLst>
              <a:ext uri="{FF2B5EF4-FFF2-40B4-BE49-F238E27FC236}">
                <a16:creationId xmlns:a16="http://schemas.microsoft.com/office/drawing/2014/main" xmlns="" id="{F9967EFE-6240-7C4B-80D1-EF2EA16A45A9}"/>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0" y="1"/>
            <a:ext cx="6858000" cy="9144000"/>
          </a:xfrm>
        </p:spPr>
      </p:pic>
      <p:sp>
        <p:nvSpPr>
          <p:cNvPr id="8" name="직사각형 7">
            <a:extLst>
              <a:ext uri="{FF2B5EF4-FFF2-40B4-BE49-F238E27FC236}">
                <a16:creationId xmlns:a16="http://schemas.microsoft.com/office/drawing/2014/main" xmlns="" id="{3421B999-485A-4246-9413-F6534E12A270}"/>
              </a:ext>
            </a:extLst>
          </p:cNvPr>
          <p:cNvSpPr/>
          <p:nvPr/>
        </p:nvSpPr>
        <p:spPr>
          <a:xfrm>
            <a:off x="7754" y="0"/>
            <a:ext cx="2768103" cy="9144000"/>
          </a:xfrm>
          <a:prstGeom prst="rect">
            <a:avLst/>
          </a:prstGeom>
          <a:solidFill>
            <a:schemeClr val="accent2">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xmlns="" id="{B33EEBDC-40A6-7A49-AA82-6D6D55E4A568}"/>
              </a:ext>
            </a:extLst>
          </p:cNvPr>
          <p:cNvSpPr txBox="1"/>
          <p:nvPr/>
        </p:nvSpPr>
        <p:spPr>
          <a:xfrm>
            <a:off x="0" y="1"/>
            <a:ext cx="6858000" cy="954107"/>
          </a:xfrm>
          <a:prstGeom prst="rect">
            <a:avLst/>
          </a:prstGeom>
          <a:noFill/>
        </p:spPr>
        <p:txBody>
          <a:bodyPr wrap="square" rtlCol="0">
            <a:spAutoFit/>
          </a:bodyPr>
          <a:lstStyle>
            <a:defPPr>
              <a:defRPr lang="ko-KR"/>
            </a:defPPr>
            <a:lvl1pPr>
              <a:defRPr sz="4400" b="0" spc="-150">
                <a:latin typeface="+mj-lt"/>
              </a:defRPr>
            </a:lvl1pPr>
          </a:lstStyle>
          <a:p>
            <a:r>
              <a:rPr lang="en-US" altLang="ko-KR" sz="2800" spc="0" dirty="0" smtClean="0">
                <a:solidFill>
                  <a:schemeClr val="bg1"/>
                </a:solidFill>
              </a:rPr>
              <a:t>Course Monetization - Productized </a:t>
            </a:r>
            <a:r>
              <a:rPr lang="en-US" altLang="ko-KR" sz="2800" spc="0" dirty="0">
                <a:solidFill>
                  <a:schemeClr val="bg1"/>
                </a:solidFill>
              </a:rPr>
              <a:t>Service </a:t>
            </a:r>
            <a:r>
              <a:rPr lang="en-US" altLang="ko-KR" sz="2800" spc="0" dirty="0" smtClean="0">
                <a:solidFill>
                  <a:schemeClr val="bg1"/>
                </a:solidFill>
              </a:rPr>
              <a:t>Offers – TAG LINES - USA &amp; Europe Markets</a:t>
            </a:r>
            <a:endParaRPr lang="ko-KR" altLang="en-US" sz="2800" spc="0" dirty="0">
              <a:solidFill>
                <a:schemeClr val="bg1"/>
              </a:solidFill>
            </a:endParaRPr>
          </a:p>
        </p:txBody>
      </p:sp>
      <p:sp>
        <p:nvSpPr>
          <p:cNvPr id="3" name="Rectangle 2"/>
          <p:cNvSpPr/>
          <p:nvPr/>
        </p:nvSpPr>
        <p:spPr>
          <a:xfrm>
            <a:off x="7754" y="957144"/>
            <a:ext cx="6850246" cy="8186857"/>
          </a:xfrm>
          <a:prstGeom prst="rect">
            <a:avLst/>
          </a:prstGeom>
          <a:solidFill>
            <a:schemeClr val="tx1"/>
          </a:solidFill>
        </p:spPr>
        <p:txBody>
          <a:bodyPr wrap="square">
            <a:spAutoFit/>
          </a:bodyPr>
          <a:lstStyle/>
          <a:p>
            <a:pPr marL="285750" indent="-285750">
              <a:buFont typeface="Wingdings" panose="05000000000000000000" pitchFamily="2" charset="2"/>
              <a:buChar char="q"/>
            </a:pPr>
            <a:r>
              <a:rPr lang="en-US" sz="1600" b="1" dirty="0" smtClean="0">
                <a:solidFill>
                  <a:schemeClr val="bg1"/>
                </a:solidFill>
              </a:rPr>
              <a:t>Cross-Platform</a:t>
            </a:r>
            <a:r>
              <a:rPr lang="en-US" sz="1600" b="1" dirty="0">
                <a:solidFill>
                  <a:schemeClr val="bg1"/>
                </a:solidFill>
              </a:rPr>
              <a:t>, High-Value Taglines (</a:t>
            </a:r>
            <a:r>
              <a:rPr lang="en-US" sz="1600" b="1" dirty="0" err="1">
                <a:solidFill>
                  <a:schemeClr val="bg1"/>
                </a:solidFill>
              </a:rPr>
              <a:t>Zapier</a:t>
            </a:r>
            <a:r>
              <a:rPr lang="en-US" sz="1600" b="1" dirty="0">
                <a:solidFill>
                  <a:schemeClr val="bg1"/>
                </a:solidFill>
              </a:rPr>
              <a:t> + n8n + Bubble + </a:t>
            </a:r>
            <a:r>
              <a:rPr lang="en-US" sz="1600" b="1" dirty="0" err="1">
                <a:solidFill>
                  <a:schemeClr val="bg1"/>
                </a:solidFill>
              </a:rPr>
              <a:t>Webflow</a:t>
            </a:r>
            <a:r>
              <a:rPr lang="en-US" sz="1600" b="1" dirty="0">
                <a:solidFill>
                  <a:schemeClr val="bg1"/>
                </a:solidFill>
              </a:rPr>
              <a:t>)</a:t>
            </a:r>
          </a:p>
          <a:p>
            <a:pPr marL="742950" lvl="1" indent="-285750">
              <a:buFont typeface="Wingdings" panose="05000000000000000000" pitchFamily="2" charset="2"/>
              <a:buChar char="Ø"/>
            </a:pPr>
            <a:r>
              <a:rPr lang="en-US" sz="1100" dirty="0" smtClean="0">
                <a:solidFill>
                  <a:schemeClr val="bg1"/>
                </a:solidFill>
              </a:rPr>
              <a:t>Automation </a:t>
            </a:r>
            <a:r>
              <a:rPr lang="en-US" sz="1100" dirty="0">
                <a:solidFill>
                  <a:schemeClr val="bg1"/>
                </a:solidFill>
              </a:rPr>
              <a:t>+ Apps + Website = Your Entire Digital System Built Off-Shore</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smtClean="0">
                <a:solidFill>
                  <a:schemeClr val="bg1"/>
                </a:solidFill>
              </a:rPr>
              <a:t>“One </a:t>
            </a:r>
            <a:r>
              <a:rPr lang="en-US" sz="1100" dirty="0">
                <a:solidFill>
                  <a:schemeClr val="bg1"/>
                </a:solidFill>
              </a:rPr>
              <a:t>Partner for No-Code Apps, Automation &amp; Web Presence.”</a:t>
            </a:r>
          </a:p>
          <a:p>
            <a:pPr marL="742950" lvl="1" indent="-285750">
              <a:buFont typeface="Wingdings" panose="05000000000000000000" pitchFamily="2" charset="2"/>
              <a:buChar char="Ø"/>
            </a:pPr>
            <a:r>
              <a:rPr lang="en-US" sz="1100" dirty="0" smtClean="0">
                <a:solidFill>
                  <a:schemeClr val="bg1"/>
                </a:solidFill>
              </a:rPr>
              <a:t>“</a:t>
            </a:r>
            <a:r>
              <a:rPr lang="en-US" sz="1100" dirty="0">
                <a:solidFill>
                  <a:schemeClr val="bg1"/>
                </a:solidFill>
              </a:rPr>
              <a:t>Build Faster. Automate Faster. Grow Faster.”</a:t>
            </a:r>
          </a:p>
          <a:p>
            <a:pPr marL="742950" lvl="1" indent="-285750">
              <a:buFont typeface="Wingdings" panose="05000000000000000000" pitchFamily="2" charset="2"/>
              <a:buChar char="Ø"/>
            </a:pPr>
            <a:r>
              <a:rPr lang="en-US" sz="1100" dirty="0" smtClean="0">
                <a:solidFill>
                  <a:schemeClr val="bg1"/>
                </a:solidFill>
              </a:rPr>
              <a:t>“</a:t>
            </a:r>
            <a:r>
              <a:rPr lang="en-US" sz="1100" dirty="0">
                <a:solidFill>
                  <a:schemeClr val="bg1"/>
                </a:solidFill>
              </a:rPr>
              <a:t>Your Off-Shore No-Code Tech Team for USA &amp; Europe.”</a:t>
            </a:r>
          </a:p>
          <a:p>
            <a:pPr marL="742950" lvl="1" indent="-285750">
              <a:buFont typeface="Wingdings" panose="05000000000000000000" pitchFamily="2" charset="2"/>
              <a:buChar char="Ø"/>
            </a:pPr>
            <a:r>
              <a:rPr lang="en-US" sz="1100" dirty="0" smtClean="0">
                <a:solidFill>
                  <a:schemeClr val="bg1"/>
                </a:solidFill>
              </a:rPr>
              <a:t>“</a:t>
            </a:r>
            <a:r>
              <a:rPr lang="en-US" sz="1100" dirty="0">
                <a:solidFill>
                  <a:schemeClr val="bg1"/>
                </a:solidFill>
              </a:rPr>
              <a:t>From Workflows to Websites — Delivered End-to-End.”</a:t>
            </a:r>
          </a:p>
          <a:p>
            <a:pPr marL="742950" lvl="1" indent="-285750">
              <a:buFont typeface="Wingdings" panose="05000000000000000000" pitchFamily="2" charset="2"/>
              <a:buChar char="Ø"/>
            </a:pPr>
            <a:r>
              <a:rPr lang="en-US" sz="1100" dirty="0" smtClean="0">
                <a:solidFill>
                  <a:schemeClr val="bg1"/>
                </a:solidFill>
              </a:rPr>
              <a:t>“</a:t>
            </a:r>
            <a:r>
              <a:rPr lang="en-US" sz="1100" dirty="0">
                <a:solidFill>
                  <a:schemeClr val="bg1"/>
                </a:solidFill>
              </a:rPr>
              <a:t>No-Code Engineering for Lean, Global Teams.”</a:t>
            </a:r>
          </a:p>
          <a:p>
            <a:pPr marL="742950" lvl="1" indent="-285750">
              <a:buFont typeface="Wingdings" panose="05000000000000000000" pitchFamily="2" charset="2"/>
              <a:buChar char="Ø"/>
            </a:pPr>
            <a:r>
              <a:rPr lang="en-US" sz="1100" dirty="0" smtClean="0">
                <a:solidFill>
                  <a:schemeClr val="bg1"/>
                </a:solidFill>
              </a:rPr>
              <a:t>“</a:t>
            </a:r>
            <a:r>
              <a:rPr lang="en-US" sz="1100" dirty="0">
                <a:solidFill>
                  <a:schemeClr val="bg1"/>
                </a:solidFill>
              </a:rPr>
              <a:t>Scale Your Business Without Scaling Your Costs</a:t>
            </a:r>
            <a:r>
              <a:rPr lang="en-US" sz="1100" dirty="0" smtClean="0">
                <a:solidFill>
                  <a:schemeClr val="bg1"/>
                </a:solidFill>
              </a:rPr>
              <a:t>.”</a:t>
            </a:r>
          </a:p>
          <a:p>
            <a:endParaRPr lang="en-US" sz="1400" dirty="0" smtClean="0">
              <a:solidFill>
                <a:schemeClr val="bg1"/>
              </a:solidFill>
            </a:endParaRPr>
          </a:p>
          <a:p>
            <a:pPr marL="285750" indent="-285750">
              <a:buFont typeface="Wingdings" panose="05000000000000000000" pitchFamily="2" charset="2"/>
              <a:buChar char="q"/>
            </a:pPr>
            <a:r>
              <a:rPr lang="en-US" sz="1600" b="1" dirty="0" err="1" smtClean="0">
                <a:solidFill>
                  <a:schemeClr val="bg1"/>
                </a:solidFill>
              </a:rPr>
              <a:t>Zapier</a:t>
            </a:r>
            <a:r>
              <a:rPr lang="en-US" sz="1600" b="1" dirty="0" smtClean="0">
                <a:solidFill>
                  <a:schemeClr val="bg1"/>
                </a:solidFill>
              </a:rPr>
              <a:t> </a:t>
            </a:r>
            <a:r>
              <a:rPr lang="en-US" sz="1600" b="1" dirty="0">
                <a:solidFill>
                  <a:schemeClr val="bg1"/>
                </a:solidFill>
              </a:rPr>
              <a:t>– Automation &amp; Integration</a:t>
            </a:r>
          </a:p>
          <a:p>
            <a:pPr marL="742950" lvl="1" indent="-285750">
              <a:buFont typeface="Wingdings" panose="05000000000000000000" pitchFamily="2" charset="2"/>
              <a:buChar char="Ø"/>
            </a:pPr>
            <a:r>
              <a:rPr lang="en-US" sz="1100" dirty="0" smtClean="0">
                <a:solidFill>
                  <a:schemeClr val="bg1"/>
                </a:solidFill>
              </a:rPr>
              <a:t>Automate </a:t>
            </a:r>
            <a:r>
              <a:rPr lang="en-US" sz="1100" dirty="0">
                <a:solidFill>
                  <a:schemeClr val="bg1"/>
                </a:solidFill>
              </a:rPr>
              <a:t>Your Business. Scale Without Hiring</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err="1" smtClean="0">
                <a:solidFill>
                  <a:schemeClr val="bg1"/>
                </a:solidFill>
              </a:rPr>
              <a:t>Zapier</a:t>
            </a:r>
            <a:r>
              <a:rPr lang="en-US" sz="1100" dirty="0" smtClean="0">
                <a:solidFill>
                  <a:schemeClr val="bg1"/>
                </a:solidFill>
              </a:rPr>
              <a:t> </a:t>
            </a:r>
            <a:r>
              <a:rPr lang="en-US" sz="1100" dirty="0">
                <a:solidFill>
                  <a:schemeClr val="bg1"/>
                </a:solidFill>
              </a:rPr>
              <a:t>Workflows That Save Hours Every Day</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smtClean="0">
                <a:solidFill>
                  <a:schemeClr val="bg1"/>
                </a:solidFill>
              </a:rPr>
              <a:t>Turn </a:t>
            </a:r>
            <a:r>
              <a:rPr lang="en-US" sz="1100" dirty="0">
                <a:solidFill>
                  <a:schemeClr val="bg1"/>
                </a:solidFill>
              </a:rPr>
              <a:t>Manual Tasks Into Automatic Profits</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smtClean="0">
                <a:solidFill>
                  <a:schemeClr val="bg1"/>
                </a:solidFill>
              </a:rPr>
              <a:t>Your </a:t>
            </a:r>
            <a:r>
              <a:rPr lang="en-US" sz="1100" dirty="0">
                <a:solidFill>
                  <a:schemeClr val="bg1"/>
                </a:solidFill>
              </a:rPr>
              <a:t>On-Demand </a:t>
            </a:r>
            <a:r>
              <a:rPr lang="en-US" sz="1100" dirty="0" err="1">
                <a:solidFill>
                  <a:schemeClr val="bg1"/>
                </a:solidFill>
              </a:rPr>
              <a:t>Zapier</a:t>
            </a:r>
            <a:r>
              <a:rPr lang="en-US" sz="1100" dirty="0">
                <a:solidFill>
                  <a:schemeClr val="bg1"/>
                </a:solidFill>
              </a:rPr>
              <a:t> Automation Partner</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smtClean="0">
                <a:solidFill>
                  <a:schemeClr val="bg1"/>
                </a:solidFill>
              </a:rPr>
              <a:t>Smart </a:t>
            </a:r>
            <a:r>
              <a:rPr lang="en-US" sz="1100" dirty="0">
                <a:solidFill>
                  <a:schemeClr val="bg1"/>
                </a:solidFill>
              </a:rPr>
              <a:t>Integrations for Fast-Growing US &amp; EU Teams</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err="1" smtClean="0">
                <a:solidFill>
                  <a:schemeClr val="bg1"/>
                </a:solidFill>
              </a:rPr>
              <a:t>Zapier</a:t>
            </a:r>
            <a:r>
              <a:rPr lang="en-US" sz="1100" dirty="0" smtClean="0">
                <a:solidFill>
                  <a:schemeClr val="bg1"/>
                </a:solidFill>
              </a:rPr>
              <a:t> </a:t>
            </a:r>
            <a:r>
              <a:rPr lang="en-US" sz="1100" dirty="0">
                <a:solidFill>
                  <a:schemeClr val="bg1"/>
                </a:solidFill>
              </a:rPr>
              <a:t>Systems that Run Your Business While You Sleep</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smtClean="0">
                <a:solidFill>
                  <a:schemeClr val="bg1"/>
                </a:solidFill>
              </a:rPr>
              <a:t>Plug</a:t>
            </a:r>
            <a:r>
              <a:rPr lang="en-US" sz="1100" dirty="0">
                <a:solidFill>
                  <a:schemeClr val="bg1"/>
                </a:solidFill>
              </a:rPr>
              <a:t>, Play, Automate — Zero Engineering Needed</a:t>
            </a:r>
            <a:r>
              <a:rPr lang="en-US" sz="1100" dirty="0" smtClean="0">
                <a:solidFill>
                  <a:schemeClr val="bg1"/>
                </a:solidFill>
              </a:rPr>
              <a:t>.</a:t>
            </a:r>
            <a:endParaRPr lang="en-US" sz="1100" dirty="0">
              <a:solidFill>
                <a:schemeClr val="bg1"/>
              </a:solidFill>
            </a:endParaRPr>
          </a:p>
          <a:p>
            <a:endParaRPr lang="en-US" sz="1400" dirty="0">
              <a:solidFill>
                <a:schemeClr val="bg1"/>
              </a:solidFill>
            </a:endParaRPr>
          </a:p>
          <a:p>
            <a:pPr marL="285750" indent="-285750">
              <a:buFont typeface="Wingdings" panose="05000000000000000000" pitchFamily="2" charset="2"/>
              <a:buChar char="q"/>
            </a:pPr>
            <a:r>
              <a:rPr lang="en-US" sz="1600" b="1" dirty="0" smtClean="0">
                <a:solidFill>
                  <a:schemeClr val="bg1"/>
                </a:solidFill>
              </a:rPr>
              <a:t>“n8n” </a:t>
            </a:r>
            <a:r>
              <a:rPr lang="en-US" sz="1600" b="1" dirty="0">
                <a:solidFill>
                  <a:schemeClr val="bg1"/>
                </a:solidFill>
              </a:rPr>
              <a:t>– Advanced Automation &amp; Custom </a:t>
            </a:r>
            <a:r>
              <a:rPr lang="en-US" sz="1600" b="1" dirty="0" smtClean="0">
                <a:solidFill>
                  <a:schemeClr val="bg1"/>
                </a:solidFill>
              </a:rPr>
              <a:t>Workflows</a:t>
            </a:r>
            <a:endParaRPr lang="en-US" sz="1400" dirty="0">
              <a:solidFill>
                <a:schemeClr val="bg1"/>
              </a:solidFill>
            </a:endParaRPr>
          </a:p>
          <a:p>
            <a:pPr marL="742950" lvl="1" indent="-285750">
              <a:buFont typeface="Wingdings" panose="05000000000000000000" pitchFamily="2" charset="2"/>
              <a:buChar char="Ø"/>
            </a:pPr>
            <a:r>
              <a:rPr lang="en-US" sz="1100" dirty="0" smtClean="0">
                <a:solidFill>
                  <a:schemeClr val="bg1"/>
                </a:solidFill>
              </a:rPr>
              <a:t>Enterprise-Level </a:t>
            </a:r>
            <a:r>
              <a:rPr lang="en-US" sz="1100" dirty="0">
                <a:solidFill>
                  <a:schemeClr val="bg1"/>
                </a:solidFill>
              </a:rPr>
              <a:t>Automations Without Enterprise Costs</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smtClean="0">
                <a:solidFill>
                  <a:schemeClr val="bg1"/>
                </a:solidFill>
              </a:rPr>
              <a:t>Flexible</a:t>
            </a:r>
            <a:r>
              <a:rPr lang="en-US" sz="1100" dirty="0">
                <a:solidFill>
                  <a:schemeClr val="bg1"/>
                </a:solidFill>
              </a:rPr>
              <a:t>, Open-Source Automation Designed for Scale</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smtClean="0">
                <a:solidFill>
                  <a:schemeClr val="bg1"/>
                </a:solidFill>
              </a:rPr>
              <a:t>Custom </a:t>
            </a:r>
            <a:r>
              <a:rPr lang="en-US" sz="1100" dirty="0">
                <a:solidFill>
                  <a:schemeClr val="bg1"/>
                </a:solidFill>
              </a:rPr>
              <a:t>n8n Workflows Built for Complex Operations</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smtClean="0">
                <a:solidFill>
                  <a:schemeClr val="bg1"/>
                </a:solidFill>
              </a:rPr>
              <a:t>Deep </a:t>
            </a:r>
            <a:r>
              <a:rPr lang="en-US" sz="1100" dirty="0">
                <a:solidFill>
                  <a:schemeClr val="bg1"/>
                </a:solidFill>
              </a:rPr>
              <a:t>Integrations for Data-Driven Teams</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smtClean="0">
                <a:solidFill>
                  <a:schemeClr val="bg1"/>
                </a:solidFill>
              </a:rPr>
              <a:t>Supercharge </a:t>
            </a:r>
            <a:r>
              <a:rPr lang="en-US" sz="1100" dirty="0">
                <a:solidFill>
                  <a:schemeClr val="bg1"/>
                </a:solidFill>
              </a:rPr>
              <a:t>Your Tech Stack with Visual Automation</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smtClean="0">
                <a:solidFill>
                  <a:schemeClr val="bg1"/>
                </a:solidFill>
              </a:rPr>
              <a:t>Automation </a:t>
            </a:r>
            <a:r>
              <a:rPr lang="en-US" sz="1100" dirty="0">
                <a:solidFill>
                  <a:schemeClr val="bg1"/>
                </a:solidFill>
              </a:rPr>
              <a:t>Powerhouse for USA/EU Tech Companies</a:t>
            </a:r>
            <a:r>
              <a:rPr lang="en-US" sz="1100" dirty="0" smtClean="0">
                <a:solidFill>
                  <a:schemeClr val="bg1"/>
                </a:solidFill>
              </a:rPr>
              <a:t>.</a:t>
            </a:r>
            <a:endParaRPr lang="en-US" sz="1100" dirty="0">
              <a:solidFill>
                <a:schemeClr val="bg1"/>
              </a:solidFill>
            </a:endParaRPr>
          </a:p>
          <a:p>
            <a:endParaRPr lang="en-US" sz="1400" dirty="0">
              <a:solidFill>
                <a:schemeClr val="bg1"/>
              </a:solidFill>
            </a:endParaRPr>
          </a:p>
          <a:p>
            <a:pPr marL="285750" indent="-285750">
              <a:buFont typeface="Wingdings" panose="05000000000000000000" pitchFamily="2" charset="2"/>
              <a:buChar char="q"/>
            </a:pPr>
            <a:r>
              <a:rPr lang="en-US" sz="1600" b="1" dirty="0" smtClean="0">
                <a:solidFill>
                  <a:schemeClr val="bg1"/>
                </a:solidFill>
              </a:rPr>
              <a:t>“Bubble.io” </a:t>
            </a:r>
            <a:r>
              <a:rPr lang="en-US" sz="1600" b="1" dirty="0">
                <a:solidFill>
                  <a:schemeClr val="bg1"/>
                </a:solidFill>
              </a:rPr>
              <a:t>– Web App MVPs &amp; </a:t>
            </a:r>
            <a:r>
              <a:rPr lang="en-US" sz="1600" b="1" dirty="0" err="1">
                <a:solidFill>
                  <a:schemeClr val="bg1"/>
                </a:solidFill>
              </a:rPr>
              <a:t>SaaS</a:t>
            </a:r>
            <a:r>
              <a:rPr lang="en-US" sz="1600" b="1" dirty="0">
                <a:solidFill>
                  <a:schemeClr val="bg1"/>
                </a:solidFill>
              </a:rPr>
              <a:t> Prototypes</a:t>
            </a:r>
          </a:p>
          <a:p>
            <a:pPr marL="742950" lvl="1" indent="-285750">
              <a:buFont typeface="Wingdings" panose="05000000000000000000" pitchFamily="2" charset="2"/>
              <a:buChar char="Ø"/>
            </a:pPr>
            <a:r>
              <a:rPr lang="en-US" sz="1100" dirty="0" smtClean="0">
                <a:solidFill>
                  <a:schemeClr val="bg1"/>
                </a:solidFill>
              </a:rPr>
              <a:t>Build </a:t>
            </a:r>
            <a:r>
              <a:rPr lang="en-US" sz="1100" dirty="0">
                <a:solidFill>
                  <a:schemeClr val="bg1"/>
                </a:solidFill>
              </a:rPr>
              <a:t>Your </a:t>
            </a:r>
            <a:r>
              <a:rPr lang="en-US" sz="1100" dirty="0" err="1">
                <a:solidFill>
                  <a:schemeClr val="bg1"/>
                </a:solidFill>
              </a:rPr>
              <a:t>SaaS</a:t>
            </a:r>
            <a:r>
              <a:rPr lang="en-US" sz="1100" dirty="0">
                <a:solidFill>
                  <a:schemeClr val="bg1"/>
                </a:solidFill>
              </a:rPr>
              <a:t> MVP 5× Faster — No Code</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smtClean="0">
                <a:solidFill>
                  <a:schemeClr val="bg1"/>
                </a:solidFill>
              </a:rPr>
              <a:t>From </a:t>
            </a:r>
            <a:r>
              <a:rPr lang="en-US" sz="1100" dirty="0">
                <a:solidFill>
                  <a:schemeClr val="bg1"/>
                </a:solidFill>
              </a:rPr>
              <a:t>Idea to App — Delivered in Days, Not Months</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smtClean="0">
                <a:solidFill>
                  <a:schemeClr val="bg1"/>
                </a:solidFill>
              </a:rPr>
              <a:t>Bubble </a:t>
            </a:r>
            <a:r>
              <a:rPr lang="en-US" sz="1100" dirty="0">
                <a:solidFill>
                  <a:schemeClr val="bg1"/>
                </a:solidFill>
              </a:rPr>
              <a:t>Apps That Look Great and Scale Fast</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smtClean="0">
                <a:solidFill>
                  <a:schemeClr val="bg1"/>
                </a:solidFill>
              </a:rPr>
              <a:t>Launch </a:t>
            </a:r>
            <a:r>
              <a:rPr lang="en-US" sz="1100" dirty="0">
                <a:solidFill>
                  <a:schemeClr val="bg1"/>
                </a:solidFill>
              </a:rPr>
              <a:t>Your Product Without Developers</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smtClean="0">
                <a:solidFill>
                  <a:schemeClr val="bg1"/>
                </a:solidFill>
              </a:rPr>
              <a:t>Convert </a:t>
            </a:r>
            <a:r>
              <a:rPr lang="en-US" sz="1100" dirty="0">
                <a:solidFill>
                  <a:schemeClr val="bg1"/>
                </a:solidFill>
              </a:rPr>
              <a:t>Business Ideas Into Fully Working Applications</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smtClean="0">
                <a:solidFill>
                  <a:schemeClr val="bg1"/>
                </a:solidFill>
              </a:rPr>
              <a:t>Bubble.io </a:t>
            </a:r>
            <a:r>
              <a:rPr lang="en-US" sz="1100" dirty="0">
                <a:solidFill>
                  <a:schemeClr val="bg1"/>
                </a:solidFill>
              </a:rPr>
              <a:t>Development for Founders Who Need Speed</a:t>
            </a:r>
            <a:r>
              <a:rPr lang="en-US" sz="1100" dirty="0" smtClean="0">
                <a:solidFill>
                  <a:schemeClr val="bg1"/>
                </a:solidFill>
              </a:rPr>
              <a:t>.</a:t>
            </a:r>
            <a:endParaRPr lang="en-US" sz="1100" dirty="0">
              <a:solidFill>
                <a:schemeClr val="bg1"/>
              </a:solidFill>
            </a:endParaRPr>
          </a:p>
          <a:p>
            <a:endParaRPr lang="en-US" sz="1400" dirty="0">
              <a:solidFill>
                <a:schemeClr val="bg1"/>
              </a:solidFill>
            </a:endParaRPr>
          </a:p>
          <a:p>
            <a:pPr marL="285750" indent="-285750">
              <a:buFont typeface="Wingdings" panose="05000000000000000000" pitchFamily="2" charset="2"/>
              <a:buChar char="q"/>
            </a:pPr>
            <a:r>
              <a:rPr lang="en-US" sz="1600" dirty="0" smtClean="0">
                <a:solidFill>
                  <a:schemeClr val="bg1"/>
                </a:solidFill>
              </a:rPr>
              <a:t>“</a:t>
            </a:r>
            <a:r>
              <a:rPr lang="en-US" sz="1600" dirty="0" err="1" smtClean="0">
                <a:solidFill>
                  <a:schemeClr val="bg1"/>
                </a:solidFill>
              </a:rPr>
              <a:t>Webflow</a:t>
            </a:r>
            <a:r>
              <a:rPr lang="en-US" sz="1600" dirty="0" smtClean="0">
                <a:solidFill>
                  <a:schemeClr val="bg1"/>
                </a:solidFill>
              </a:rPr>
              <a:t>” </a:t>
            </a:r>
            <a:r>
              <a:rPr lang="en-US" sz="1600" dirty="0">
                <a:solidFill>
                  <a:schemeClr val="bg1"/>
                </a:solidFill>
              </a:rPr>
              <a:t>– Websites, Landing Pages &amp; Brand Experiences</a:t>
            </a:r>
          </a:p>
          <a:p>
            <a:pPr marL="742950" lvl="1" indent="-285750">
              <a:buFont typeface="Wingdings" panose="05000000000000000000" pitchFamily="2" charset="2"/>
              <a:buChar char="Ø"/>
            </a:pPr>
            <a:r>
              <a:rPr lang="en-US" sz="1100" dirty="0" smtClean="0">
                <a:solidFill>
                  <a:schemeClr val="bg1"/>
                </a:solidFill>
              </a:rPr>
              <a:t>Premium </a:t>
            </a:r>
            <a:r>
              <a:rPr lang="en-US" sz="1100" dirty="0" err="1">
                <a:solidFill>
                  <a:schemeClr val="bg1"/>
                </a:solidFill>
              </a:rPr>
              <a:t>Webflow</a:t>
            </a:r>
            <a:r>
              <a:rPr lang="en-US" sz="1100" dirty="0">
                <a:solidFill>
                  <a:schemeClr val="bg1"/>
                </a:solidFill>
              </a:rPr>
              <a:t> Websites That Convert Visitors to Clients</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smtClean="0">
                <a:solidFill>
                  <a:schemeClr val="bg1"/>
                </a:solidFill>
              </a:rPr>
              <a:t>Design</a:t>
            </a:r>
            <a:r>
              <a:rPr lang="en-US" sz="1100" dirty="0">
                <a:solidFill>
                  <a:schemeClr val="bg1"/>
                </a:solidFill>
              </a:rPr>
              <a:t>. Develop. Launch — All in </a:t>
            </a:r>
            <a:r>
              <a:rPr lang="en-US" sz="1100" dirty="0" err="1">
                <a:solidFill>
                  <a:schemeClr val="bg1"/>
                </a:solidFill>
              </a:rPr>
              <a:t>Webflow</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smtClean="0">
                <a:solidFill>
                  <a:schemeClr val="bg1"/>
                </a:solidFill>
              </a:rPr>
              <a:t>Fast</a:t>
            </a:r>
            <a:r>
              <a:rPr lang="en-US" sz="1100" dirty="0">
                <a:solidFill>
                  <a:schemeClr val="bg1"/>
                </a:solidFill>
              </a:rPr>
              <a:t>, Beautiful Websites Built for Growth</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err="1" smtClean="0">
                <a:solidFill>
                  <a:schemeClr val="bg1"/>
                </a:solidFill>
              </a:rPr>
              <a:t>Webflow</a:t>
            </a:r>
            <a:r>
              <a:rPr lang="en-US" sz="1100" dirty="0" smtClean="0">
                <a:solidFill>
                  <a:schemeClr val="bg1"/>
                </a:solidFill>
              </a:rPr>
              <a:t> </a:t>
            </a:r>
            <a:r>
              <a:rPr lang="en-US" sz="1100" dirty="0">
                <a:solidFill>
                  <a:schemeClr val="bg1"/>
                </a:solidFill>
              </a:rPr>
              <a:t>Sites Built for Speed, SEO &amp; Scale</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smtClean="0">
                <a:solidFill>
                  <a:schemeClr val="bg1"/>
                </a:solidFill>
              </a:rPr>
              <a:t>Your </a:t>
            </a:r>
            <a:r>
              <a:rPr lang="en-US" sz="1100" dirty="0">
                <a:solidFill>
                  <a:schemeClr val="bg1"/>
                </a:solidFill>
              </a:rPr>
              <a:t>Brand, Elevated with </a:t>
            </a:r>
            <a:r>
              <a:rPr lang="en-US" sz="1100" dirty="0" err="1">
                <a:solidFill>
                  <a:schemeClr val="bg1"/>
                </a:solidFill>
              </a:rPr>
              <a:t>Webflow</a:t>
            </a:r>
            <a:r>
              <a:rPr lang="en-US" sz="1100" dirty="0">
                <a:solidFill>
                  <a:schemeClr val="bg1"/>
                </a:solidFill>
              </a:rPr>
              <a:t> Design</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smtClean="0">
                <a:solidFill>
                  <a:schemeClr val="bg1"/>
                </a:solidFill>
              </a:rPr>
              <a:t>Pixel-Perfect</a:t>
            </a:r>
            <a:r>
              <a:rPr lang="en-US" sz="1100" dirty="0">
                <a:solidFill>
                  <a:schemeClr val="bg1"/>
                </a:solidFill>
              </a:rPr>
              <a:t>, No-Code Websites for US/EU Businesses</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smtClean="0">
                <a:solidFill>
                  <a:schemeClr val="bg1"/>
                </a:solidFill>
              </a:rPr>
              <a:t>Modern </a:t>
            </a:r>
            <a:r>
              <a:rPr lang="en-US" sz="1100" dirty="0">
                <a:solidFill>
                  <a:schemeClr val="bg1"/>
                </a:solidFill>
              </a:rPr>
              <a:t>Web Experiences Without Being a Developer</a:t>
            </a:r>
            <a:r>
              <a:rPr lang="en-US" sz="1100" dirty="0" smtClean="0">
                <a:solidFill>
                  <a:schemeClr val="bg1"/>
                </a:solidFill>
              </a:rPr>
              <a:t>.</a:t>
            </a:r>
            <a:endParaRPr lang="en-US" sz="1100" dirty="0">
              <a:solidFill>
                <a:schemeClr val="bg1"/>
              </a:solidFill>
            </a:endParaRPr>
          </a:p>
          <a:p>
            <a:pPr marL="742950" lvl="1" indent="-285750">
              <a:buFont typeface="Wingdings" panose="05000000000000000000" pitchFamily="2" charset="2"/>
              <a:buChar char="Ø"/>
            </a:pPr>
            <a:r>
              <a:rPr lang="en-US" sz="1100" dirty="0" smtClean="0">
                <a:solidFill>
                  <a:schemeClr val="bg1"/>
                </a:solidFill>
              </a:rPr>
              <a:t>Launch </a:t>
            </a:r>
            <a:r>
              <a:rPr lang="en-US" sz="1100" dirty="0">
                <a:solidFill>
                  <a:schemeClr val="bg1"/>
                </a:solidFill>
              </a:rPr>
              <a:t>High-Impact Marketing Sites in Days</a:t>
            </a:r>
            <a:r>
              <a:rPr lang="en-US" sz="1100" dirty="0" smtClean="0">
                <a:solidFill>
                  <a:schemeClr val="bg1"/>
                </a:solidFill>
              </a:rPr>
              <a:t>.</a:t>
            </a:r>
            <a:endParaRPr lang="en-US" sz="1100" dirty="0">
              <a:solidFill>
                <a:schemeClr val="bg1"/>
              </a:solidFill>
            </a:endParaRPr>
          </a:p>
        </p:txBody>
      </p:sp>
    </p:spTree>
    <p:extLst>
      <p:ext uri="{BB962C8B-B14F-4D97-AF65-F5344CB8AC3E}">
        <p14:creationId xmlns:p14="http://schemas.microsoft.com/office/powerpoint/2010/main" val="15697740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9">
            <a:extLst>
              <a:ext uri="{FF2B5EF4-FFF2-40B4-BE49-F238E27FC236}">
                <a16:creationId xmlns:a16="http://schemas.microsoft.com/office/drawing/2014/main" xmlns="" id="{F9967EFE-6240-7C4B-80D1-EF2EA16A45A9}"/>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7754" y="-29028"/>
            <a:ext cx="6858000" cy="9144000"/>
          </a:xfrm>
        </p:spPr>
      </p:pic>
      <p:sp>
        <p:nvSpPr>
          <p:cNvPr id="7" name="TextBox 6">
            <a:extLst>
              <a:ext uri="{FF2B5EF4-FFF2-40B4-BE49-F238E27FC236}">
                <a16:creationId xmlns:a16="http://schemas.microsoft.com/office/drawing/2014/main" xmlns="" id="{B33EEBDC-40A6-7A49-AA82-6D6D55E4A568}"/>
              </a:ext>
            </a:extLst>
          </p:cNvPr>
          <p:cNvSpPr txBox="1"/>
          <p:nvPr/>
        </p:nvSpPr>
        <p:spPr>
          <a:xfrm>
            <a:off x="7754" y="1"/>
            <a:ext cx="6850246" cy="615553"/>
          </a:xfrm>
          <a:prstGeom prst="rect">
            <a:avLst/>
          </a:prstGeom>
          <a:noFill/>
        </p:spPr>
        <p:txBody>
          <a:bodyPr wrap="square" rtlCol="0">
            <a:spAutoFit/>
          </a:bodyPr>
          <a:lstStyle>
            <a:defPPr>
              <a:defRPr lang="ko-KR"/>
            </a:defPPr>
            <a:lvl1pPr>
              <a:defRPr sz="4400" b="0" spc="-150">
                <a:latin typeface="+mj-lt"/>
              </a:defRPr>
            </a:lvl1pPr>
          </a:lstStyle>
          <a:p>
            <a:r>
              <a:rPr lang="en-US" altLang="ko-KR" sz="3400" spc="0" dirty="0" smtClean="0">
                <a:solidFill>
                  <a:schemeClr val="bg1"/>
                </a:solidFill>
              </a:rPr>
              <a:t>Revenue Operations , “Rev-Ops” – The Future</a:t>
            </a:r>
            <a:endParaRPr lang="ko-KR" altLang="en-US" sz="3400" spc="0" dirty="0">
              <a:solidFill>
                <a:schemeClr val="bg1"/>
              </a:solidFill>
            </a:endParaRPr>
          </a:p>
        </p:txBody>
      </p:sp>
      <p:sp>
        <p:nvSpPr>
          <p:cNvPr id="9" name="Rectangle 8"/>
          <p:cNvSpPr/>
          <p:nvPr/>
        </p:nvSpPr>
        <p:spPr>
          <a:xfrm>
            <a:off x="0" y="4844571"/>
            <a:ext cx="6858000" cy="338554"/>
          </a:xfrm>
          <a:prstGeom prst="rect">
            <a:avLst/>
          </a:prstGeom>
          <a:solidFill>
            <a:schemeClr val="tx1"/>
          </a:solidFill>
        </p:spPr>
        <p:txBody>
          <a:bodyPr wrap="square">
            <a:spAutoFit/>
          </a:bodyPr>
          <a:lstStyle/>
          <a:p>
            <a:r>
              <a:rPr lang="en-US" sz="1600" b="1" dirty="0" smtClean="0">
                <a:solidFill>
                  <a:schemeClr val="bg1"/>
                </a:solidFill>
              </a:rPr>
              <a:t>What - Why in this course?</a:t>
            </a:r>
          </a:p>
        </p:txBody>
      </p:sp>
      <p:pic>
        <p:nvPicPr>
          <p:cNvPr id="4" name="Picture 3"/>
          <p:cNvPicPr>
            <a:picLocks noChangeAspect="1"/>
          </p:cNvPicPr>
          <p:nvPr/>
        </p:nvPicPr>
        <p:blipFill>
          <a:blip r:embed="rId3"/>
          <a:stretch>
            <a:fillRect/>
          </a:stretch>
        </p:blipFill>
        <p:spPr>
          <a:xfrm>
            <a:off x="3483430" y="2008971"/>
            <a:ext cx="3358243" cy="2766230"/>
          </a:xfrm>
          <a:prstGeom prst="rect">
            <a:avLst/>
          </a:prstGeom>
        </p:spPr>
      </p:pic>
      <p:pic>
        <p:nvPicPr>
          <p:cNvPr id="13" name="Picture 12"/>
          <p:cNvPicPr>
            <a:picLocks noChangeAspect="1"/>
          </p:cNvPicPr>
          <p:nvPr/>
        </p:nvPicPr>
        <p:blipFill>
          <a:blip r:embed="rId4"/>
          <a:stretch>
            <a:fillRect/>
          </a:stretch>
        </p:blipFill>
        <p:spPr>
          <a:xfrm>
            <a:off x="15508" y="2001716"/>
            <a:ext cx="3492005" cy="2788558"/>
          </a:xfrm>
          <a:prstGeom prst="rect">
            <a:avLst/>
          </a:prstGeom>
        </p:spPr>
      </p:pic>
      <p:sp>
        <p:nvSpPr>
          <p:cNvPr id="14" name="Rectangle 13"/>
          <p:cNvSpPr/>
          <p:nvPr/>
        </p:nvSpPr>
        <p:spPr>
          <a:xfrm>
            <a:off x="35304" y="513549"/>
            <a:ext cx="6854531" cy="1446550"/>
          </a:xfrm>
          <a:prstGeom prst="rect">
            <a:avLst/>
          </a:prstGeom>
          <a:solidFill>
            <a:schemeClr val="tx1"/>
          </a:solidFill>
        </p:spPr>
        <p:txBody>
          <a:bodyPr wrap="square">
            <a:spAutoFit/>
          </a:bodyPr>
          <a:lstStyle/>
          <a:p>
            <a:r>
              <a:rPr lang="en-US" sz="1600" b="1" dirty="0">
                <a:solidFill>
                  <a:schemeClr val="bg1"/>
                </a:solidFill>
              </a:rPr>
              <a:t>Revenue Operations (</a:t>
            </a:r>
            <a:r>
              <a:rPr lang="en-US" sz="1600" b="1" dirty="0" err="1">
                <a:solidFill>
                  <a:schemeClr val="bg1"/>
                </a:solidFill>
              </a:rPr>
              <a:t>RevOps</a:t>
            </a:r>
            <a:r>
              <a:rPr lang="en-US" sz="1600" b="1" dirty="0">
                <a:solidFill>
                  <a:schemeClr val="bg1"/>
                </a:solidFill>
              </a:rPr>
              <a:t>) </a:t>
            </a:r>
            <a:r>
              <a:rPr lang="en-US" sz="1400" dirty="0">
                <a:solidFill>
                  <a:schemeClr val="bg1"/>
                </a:solidFill>
              </a:rPr>
              <a:t>is a strategic business function that aligns and optimizes all revenue-generating activities and departments—specifically marketing, sales, and customer success—to drive efficient and predictable growth. </a:t>
            </a:r>
          </a:p>
          <a:p>
            <a:r>
              <a:rPr lang="en-US" sz="1600" b="1" dirty="0" err="1">
                <a:solidFill>
                  <a:schemeClr val="bg1"/>
                </a:solidFill>
              </a:rPr>
              <a:t>RevOps</a:t>
            </a:r>
            <a:r>
              <a:rPr lang="en-US" sz="1600" b="1" dirty="0">
                <a:solidFill>
                  <a:schemeClr val="bg1"/>
                </a:solidFill>
              </a:rPr>
              <a:t> </a:t>
            </a:r>
            <a:r>
              <a:rPr lang="en-US" sz="1400" dirty="0">
                <a:solidFill>
                  <a:schemeClr val="bg1"/>
                </a:solidFill>
              </a:rPr>
              <a:t>serves as the central nervous system for a business, aiming to break down traditional departmental silos by unifying processes, data, and technology across the entire customer lifecycle, from initial lead generation to post-sale retention and expansion. </a:t>
            </a:r>
          </a:p>
        </p:txBody>
      </p:sp>
      <p:sp>
        <p:nvSpPr>
          <p:cNvPr id="2" name="Rectangle 1"/>
          <p:cNvSpPr/>
          <p:nvPr/>
        </p:nvSpPr>
        <p:spPr>
          <a:xfrm>
            <a:off x="-16327" y="5136956"/>
            <a:ext cx="6858000" cy="1384995"/>
          </a:xfrm>
          <a:prstGeom prst="rect">
            <a:avLst/>
          </a:prstGeom>
          <a:solidFill>
            <a:schemeClr val="tx1"/>
          </a:solidFill>
        </p:spPr>
        <p:txBody>
          <a:bodyPr wrap="square">
            <a:spAutoFit/>
          </a:bodyPr>
          <a:lstStyle/>
          <a:p>
            <a:pPr marL="285750" indent="-285750">
              <a:buFont typeface="Wingdings" panose="05000000000000000000" pitchFamily="2" charset="2"/>
              <a:buChar char="q"/>
            </a:pPr>
            <a:r>
              <a:rPr lang="en-US" sz="1400" dirty="0">
                <a:solidFill>
                  <a:schemeClr val="bg1"/>
                </a:solidFill>
              </a:rPr>
              <a:t>There is no single "no code" for "revenue operations" because revenue operations (</a:t>
            </a:r>
            <a:r>
              <a:rPr lang="en-US" sz="1400" dirty="0" err="1">
                <a:solidFill>
                  <a:schemeClr val="bg1"/>
                </a:solidFill>
              </a:rPr>
              <a:t>RevOps</a:t>
            </a:r>
            <a:r>
              <a:rPr lang="en-US" sz="1400" dirty="0">
                <a:solidFill>
                  <a:schemeClr val="bg1"/>
                </a:solidFill>
              </a:rPr>
              <a:t>) is a professional function, not a single piece of software. However, many </a:t>
            </a:r>
            <a:r>
              <a:rPr lang="en-US" sz="1400" dirty="0" err="1">
                <a:solidFill>
                  <a:schemeClr val="bg1"/>
                </a:solidFill>
              </a:rPr>
              <a:t>RevOps</a:t>
            </a:r>
            <a:r>
              <a:rPr lang="en-US" sz="1400" dirty="0">
                <a:solidFill>
                  <a:schemeClr val="bg1"/>
                </a:solidFill>
              </a:rPr>
              <a:t> professionals use low-code or no-code tools to automate workflows and connect different systems, which helps them overcome the limitations of a manually-integrated tech stack, which is often necessary because they aren't typically software engineers themselves. </a:t>
            </a:r>
            <a:r>
              <a:rPr lang="en-US" sz="1400" b="1" dirty="0" err="1" smtClean="0">
                <a:solidFill>
                  <a:schemeClr val="bg1"/>
                </a:solidFill>
              </a:rPr>
              <a:t>RevOps</a:t>
            </a:r>
            <a:r>
              <a:rPr lang="en-US" sz="1400" b="1" dirty="0" smtClean="0">
                <a:solidFill>
                  <a:schemeClr val="bg1"/>
                </a:solidFill>
              </a:rPr>
              <a:t> </a:t>
            </a:r>
            <a:r>
              <a:rPr lang="en-US" sz="1400" b="1" dirty="0">
                <a:solidFill>
                  <a:schemeClr val="bg1"/>
                </a:solidFill>
              </a:rPr>
              <a:t>is a function, not a </a:t>
            </a:r>
            <a:r>
              <a:rPr lang="en-US" sz="1400" b="1" dirty="0" smtClean="0">
                <a:solidFill>
                  <a:schemeClr val="bg1"/>
                </a:solidFill>
              </a:rPr>
              <a:t>product.</a:t>
            </a:r>
            <a:endParaRPr lang="en-US" sz="1400" dirty="0">
              <a:solidFill>
                <a:schemeClr val="bg1"/>
              </a:solidFill>
            </a:endParaRPr>
          </a:p>
        </p:txBody>
      </p:sp>
      <p:sp>
        <p:nvSpPr>
          <p:cNvPr id="3" name="Rectangle 2"/>
          <p:cNvSpPr/>
          <p:nvPr/>
        </p:nvSpPr>
        <p:spPr>
          <a:xfrm>
            <a:off x="35304" y="6585045"/>
            <a:ext cx="6822696" cy="1600438"/>
          </a:xfrm>
          <a:prstGeom prst="rect">
            <a:avLst/>
          </a:prstGeom>
          <a:solidFill>
            <a:schemeClr val="tx1"/>
          </a:solidFill>
        </p:spPr>
        <p:txBody>
          <a:bodyPr wrap="square">
            <a:spAutoFit/>
          </a:bodyPr>
          <a:lstStyle/>
          <a:p>
            <a:r>
              <a:rPr lang="en-US" sz="1400" dirty="0">
                <a:solidFill>
                  <a:schemeClr val="bg1"/>
                </a:solidFill>
              </a:rPr>
              <a:t>The adoption of a dedicated </a:t>
            </a:r>
            <a:r>
              <a:rPr lang="en-US" sz="1400" dirty="0" err="1">
                <a:solidFill>
                  <a:schemeClr val="bg1"/>
                </a:solidFill>
              </a:rPr>
              <a:t>RevOps</a:t>
            </a:r>
            <a:r>
              <a:rPr lang="en-US" sz="1400" dirty="0">
                <a:solidFill>
                  <a:schemeClr val="bg1"/>
                </a:solidFill>
              </a:rPr>
              <a:t> function has increased significantly, from 33% of companies in 2020 to 48% in 2024, with predictions that 75% of high-growth companies will adopt this model by 2025. This growth is reflected in the job market, with over 174,000 </a:t>
            </a:r>
            <a:r>
              <a:rPr lang="en-US" sz="1400" dirty="0" err="1">
                <a:solidFill>
                  <a:schemeClr val="bg1"/>
                </a:solidFill>
              </a:rPr>
              <a:t>RevOps</a:t>
            </a:r>
            <a:r>
              <a:rPr lang="en-US" sz="1400" dirty="0">
                <a:solidFill>
                  <a:schemeClr val="bg1"/>
                </a:solidFill>
              </a:rPr>
              <a:t> job postings found on </a:t>
            </a:r>
            <a:r>
              <a:rPr lang="en-US" sz="1400" dirty="0" err="1">
                <a:solidFill>
                  <a:schemeClr val="bg1"/>
                </a:solidFill>
              </a:rPr>
              <a:t>ZipRecruiter</a:t>
            </a:r>
            <a:r>
              <a:rPr lang="en-US" sz="1400" dirty="0">
                <a:solidFill>
                  <a:schemeClr val="bg1"/>
                </a:solidFill>
              </a:rPr>
              <a:t> in mid-2024. The revenue operations software market alone was valued at $3.71 billion in 2023 and is projected to reach $15.9 billion by 2033, demonstrating substantial investment in the field. Companies with aligned processes and technology due to </a:t>
            </a:r>
            <a:r>
              <a:rPr lang="en-US" sz="1400" dirty="0" err="1">
                <a:solidFill>
                  <a:schemeClr val="bg1"/>
                </a:solidFill>
              </a:rPr>
              <a:t>RevOps</a:t>
            </a:r>
            <a:r>
              <a:rPr lang="en-US" sz="1400" dirty="0">
                <a:solidFill>
                  <a:schemeClr val="bg1"/>
                </a:solidFill>
              </a:rPr>
              <a:t> have shown significant revenue growth and profitability. </a:t>
            </a:r>
          </a:p>
        </p:txBody>
      </p:sp>
      <p:sp>
        <p:nvSpPr>
          <p:cNvPr id="5" name="Rectangle 4"/>
          <p:cNvSpPr/>
          <p:nvPr/>
        </p:nvSpPr>
        <p:spPr>
          <a:xfrm>
            <a:off x="-1813" y="8261327"/>
            <a:ext cx="6906162" cy="815608"/>
          </a:xfrm>
          <a:prstGeom prst="rect">
            <a:avLst/>
          </a:prstGeom>
          <a:solidFill>
            <a:schemeClr val="tx1"/>
          </a:solidFill>
        </p:spPr>
        <p:txBody>
          <a:bodyPr wrap="square">
            <a:spAutoFit/>
          </a:bodyPr>
          <a:lstStyle/>
          <a:p>
            <a:r>
              <a:rPr lang="en-US" sz="1400" b="1" dirty="0">
                <a:solidFill>
                  <a:schemeClr val="bg1"/>
                </a:solidFill>
              </a:rPr>
              <a:t>References:</a:t>
            </a:r>
          </a:p>
          <a:p>
            <a:r>
              <a:rPr lang="en-US" sz="1100" dirty="0" smtClean="0">
                <a:solidFill>
                  <a:schemeClr val="bg1"/>
                </a:solidFill>
                <a:hlinkClick r:id="rId5"/>
              </a:rPr>
              <a:t>https</a:t>
            </a:r>
            <a:r>
              <a:rPr lang="en-US" sz="1100" dirty="0">
                <a:solidFill>
                  <a:schemeClr val="bg1"/>
                </a:solidFill>
                <a:hlinkClick r:id="rId5"/>
              </a:rPr>
              <a:t>://www.salesforce.com/ap/sales/revenue-lifecycle-management/what-is-revenue-operations</a:t>
            </a:r>
            <a:r>
              <a:rPr lang="en-US" sz="1100" dirty="0" smtClean="0">
                <a:solidFill>
                  <a:schemeClr val="bg1"/>
                </a:solidFill>
                <a:hlinkClick r:id="rId5"/>
              </a:rPr>
              <a:t>/</a:t>
            </a:r>
            <a:r>
              <a:rPr lang="en-US" sz="1100" dirty="0" smtClean="0">
                <a:solidFill>
                  <a:schemeClr val="bg1"/>
                </a:solidFill>
              </a:rPr>
              <a:t> </a:t>
            </a:r>
            <a:r>
              <a:rPr lang="en-US" sz="1100" dirty="0">
                <a:solidFill>
                  <a:schemeClr val="bg1"/>
                </a:solidFill>
              </a:rPr>
              <a:t/>
            </a:r>
            <a:br>
              <a:rPr lang="en-US" sz="1100" dirty="0">
                <a:solidFill>
                  <a:schemeClr val="bg1"/>
                </a:solidFill>
              </a:rPr>
            </a:br>
            <a:r>
              <a:rPr lang="en-US" sz="1100" dirty="0">
                <a:solidFill>
                  <a:schemeClr val="bg1"/>
                </a:solidFill>
                <a:hlinkClick r:id="rId6"/>
              </a:rPr>
              <a:t>https://</a:t>
            </a:r>
            <a:r>
              <a:rPr lang="en-US" sz="1100" dirty="0" smtClean="0">
                <a:solidFill>
                  <a:schemeClr val="bg1"/>
                </a:solidFill>
                <a:hlinkClick r:id="rId6"/>
              </a:rPr>
              <a:t>www.cognism.com/blog/revenue-operations</a:t>
            </a:r>
            <a:endParaRPr lang="en-US" sz="1100" dirty="0" smtClean="0">
              <a:solidFill>
                <a:schemeClr val="bg1"/>
              </a:solidFill>
            </a:endParaRPr>
          </a:p>
          <a:p>
            <a:r>
              <a:rPr lang="en-US" sz="1100" dirty="0">
                <a:solidFill>
                  <a:schemeClr val="bg1"/>
                </a:solidFill>
                <a:hlinkClick r:id="rId7"/>
              </a:rPr>
              <a:t>https://www.revenueoperationsalliance.com/what-is-revenue-operations-revops</a:t>
            </a:r>
            <a:r>
              <a:rPr lang="en-US" sz="1100" dirty="0" smtClean="0">
                <a:hlinkClick r:id="rId7"/>
              </a:rPr>
              <a:t>/</a:t>
            </a:r>
            <a:r>
              <a:rPr lang="en-US" sz="1100" dirty="0" smtClean="0"/>
              <a:t> </a:t>
            </a:r>
            <a:endParaRPr lang="en-US" sz="1100" dirty="0"/>
          </a:p>
        </p:txBody>
      </p:sp>
    </p:spTree>
    <p:extLst>
      <p:ext uri="{BB962C8B-B14F-4D97-AF65-F5344CB8AC3E}">
        <p14:creationId xmlns:p14="http://schemas.microsoft.com/office/powerpoint/2010/main" val="41200197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9">
            <a:extLst>
              <a:ext uri="{FF2B5EF4-FFF2-40B4-BE49-F238E27FC236}">
                <a16:creationId xmlns:a16="http://schemas.microsoft.com/office/drawing/2014/main" xmlns="" id="{F9967EFE-6240-7C4B-80D1-EF2EA16A45A9}"/>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0" y="1"/>
            <a:ext cx="6858000" cy="9144000"/>
          </a:xfrm>
        </p:spPr>
      </p:pic>
      <p:sp>
        <p:nvSpPr>
          <p:cNvPr id="8" name="직사각형 7">
            <a:extLst>
              <a:ext uri="{FF2B5EF4-FFF2-40B4-BE49-F238E27FC236}">
                <a16:creationId xmlns:a16="http://schemas.microsoft.com/office/drawing/2014/main" xmlns="" id="{3421B999-485A-4246-9413-F6534E12A270}"/>
              </a:ext>
            </a:extLst>
          </p:cNvPr>
          <p:cNvSpPr/>
          <p:nvPr/>
        </p:nvSpPr>
        <p:spPr>
          <a:xfrm>
            <a:off x="7754" y="0"/>
            <a:ext cx="2768103" cy="9144000"/>
          </a:xfrm>
          <a:prstGeom prst="rect">
            <a:avLst/>
          </a:prstGeom>
          <a:solidFill>
            <a:schemeClr val="accent2">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xmlns="" id="{B33EEBDC-40A6-7A49-AA82-6D6D55E4A568}"/>
              </a:ext>
            </a:extLst>
          </p:cNvPr>
          <p:cNvSpPr txBox="1"/>
          <p:nvPr/>
        </p:nvSpPr>
        <p:spPr>
          <a:xfrm>
            <a:off x="0" y="1"/>
            <a:ext cx="6858000" cy="923330"/>
          </a:xfrm>
          <a:prstGeom prst="rect">
            <a:avLst/>
          </a:prstGeom>
          <a:noFill/>
        </p:spPr>
        <p:txBody>
          <a:bodyPr wrap="square" rtlCol="0">
            <a:spAutoFit/>
          </a:bodyPr>
          <a:lstStyle>
            <a:defPPr>
              <a:defRPr lang="ko-KR"/>
            </a:defPPr>
            <a:lvl1pPr>
              <a:defRPr sz="4400" b="0" spc="-150">
                <a:latin typeface="+mj-lt"/>
              </a:defRPr>
            </a:lvl1pPr>
          </a:lstStyle>
          <a:p>
            <a:r>
              <a:rPr lang="en-US" altLang="ko-KR" sz="2700" spc="0" dirty="0" smtClean="0">
                <a:solidFill>
                  <a:schemeClr val="bg1"/>
                </a:solidFill>
              </a:rPr>
              <a:t>Career Opportunities/Roles/Positions - </a:t>
            </a:r>
            <a:r>
              <a:rPr lang="en-US" altLang="ko-KR" sz="2700" spc="0" dirty="0">
                <a:solidFill>
                  <a:schemeClr val="bg1"/>
                </a:solidFill>
              </a:rPr>
              <a:t>in the No-Code / Low-Code </a:t>
            </a:r>
            <a:r>
              <a:rPr lang="en-US" altLang="ko-KR" sz="2700" spc="0" dirty="0" smtClean="0">
                <a:solidFill>
                  <a:schemeClr val="bg1"/>
                </a:solidFill>
              </a:rPr>
              <a:t>Space - USA &amp; Europe Markets</a:t>
            </a:r>
            <a:endParaRPr lang="ko-KR" altLang="en-US" sz="2700" spc="0" dirty="0">
              <a:solidFill>
                <a:schemeClr val="bg1"/>
              </a:solidFill>
            </a:endParaRPr>
          </a:p>
        </p:txBody>
      </p:sp>
      <p:sp>
        <p:nvSpPr>
          <p:cNvPr id="2" name="Rectangle 1"/>
          <p:cNvSpPr/>
          <p:nvPr/>
        </p:nvSpPr>
        <p:spPr>
          <a:xfrm>
            <a:off x="0" y="963700"/>
            <a:ext cx="6858000" cy="7371249"/>
          </a:xfrm>
          <a:prstGeom prst="rect">
            <a:avLst/>
          </a:prstGeom>
          <a:solidFill>
            <a:schemeClr val="tx1"/>
          </a:solidFill>
        </p:spPr>
        <p:txBody>
          <a:bodyPr wrap="square">
            <a:spAutoFit/>
          </a:bodyPr>
          <a:lstStyle/>
          <a:p>
            <a:pPr marL="285750" indent="-285750">
              <a:buFont typeface="Wingdings" panose="05000000000000000000" pitchFamily="2" charset="2"/>
              <a:buChar char="q"/>
            </a:pPr>
            <a:r>
              <a:rPr lang="en-US" b="1" dirty="0" smtClean="0">
                <a:solidFill>
                  <a:schemeClr val="bg1"/>
                </a:solidFill>
              </a:rPr>
              <a:t>Automation </a:t>
            </a:r>
            <a:r>
              <a:rPr lang="en-US" b="1" dirty="0">
                <a:solidFill>
                  <a:schemeClr val="bg1"/>
                </a:solidFill>
              </a:rPr>
              <a:t>&amp; Integration Careers (</a:t>
            </a:r>
            <a:r>
              <a:rPr lang="en-US" b="1" dirty="0" err="1">
                <a:solidFill>
                  <a:schemeClr val="bg1"/>
                </a:solidFill>
              </a:rPr>
              <a:t>Zapier</a:t>
            </a:r>
            <a:r>
              <a:rPr lang="en-US" b="1" dirty="0">
                <a:solidFill>
                  <a:schemeClr val="bg1"/>
                </a:solidFill>
              </a:rPr>
              <a:t>, </a:t>
            </a:r>
            <a:r>
              <a:rPr lang="en-US" b="1" dirty="0" smtClean="0">
                <a:solidFill>
                  <a:schemeClr val="bg1"/>
                </a:solidFill>
              </a:rPr>
              <a:t>n8n)</a:t>
            </a:r>
            <a:endParaRPr lang="en-US" b="1" dirty="0">
              <a:solidFill>
                <a:schemeClr val="bg1"/>
              </a:solidFill>
            </a:endParaRPr>
          </a:p>
          <a:p>
            <a:pPr marL="171450" indent="-171450">
              <a:buFont typeface="Wingdings" panose="05000000000000000000" pitchFamily="2" charset="2"/>
              <a:buChar char="Ø"/>
            </a:pPr>
            <a:r>
              <a:rPr lang="en-US" sz="1400" b="1" dirty="0" smtClean="0">
                <a:solidFill>
                  <a:schemeClr val="bg1"/>
                </a:solidFill>
              </a:rPr>
              <a:t> Automation </a:t>
            </a:r>
            <a:r>
              <a:rPr lang="en-US" sz="1400" b="1" dirty="0">
                <a:solidFill>
                  <a:schemeClr val="bg1"/>
                </a:solidFill>
              </a:rPr>
              <a:t>Specialist / Workflow </a:t>
            </a:r>
            <a:r>
              <a:rPr lang="en-US" sz="1400" b="1" dirty="0" smtClean="0">
                <a:solidFill>
                  <a:schemeClr val="bg1"/>
                </a:solidFill>
              </a:rPr>
              <a:t>Engineer</a:t>
            </a:r>
            <a:r>
              <a:rPr lang="en-US" sz="1400" dirty="0" smtClean="0">
                <a:solidFill>
                  <a:schemeClr val="bg1"/>
                </a:solidFill>
              </a:rPr>
              <a:t> </a:t>
            </a:r>
            <a:r>
              <a:rPr lang="en-US" sz="1100" dirty="0">
                <a:solidFill>
                  <a:schemeClr val="bg1"/>
                </a:solidFill>
              </a:rPr>
              <a:t>– designing business automations for startups and </a:t>
            </a:r>
            <a:r>
              <a:rPr lang="en-US" sz="1100" dirty="0" smtClean="0">
                <a:solidFill>
                  <a:schemeClr val="bg1"/>
                </a:solidFill>
              </a:rPr>
              <a:t>SMEs.</a:t>
            </a:r>
          </a:p>
          <a:p>
            <a:pPr marL="171450" indent="-171450">
              <a:buFont typeface="Wingdings" panose="05000000000000000000" pitchFamily="2" charset="2"/>
              <a:buChar char="Ø"/>
            </a:pPr>
            <a:r>
              <a:rPr lang="en-US" sz="1100" b="1" dirty="0">
                <a:solidFill>
                  <a:schemeClr val="bg1"/>
                </a:solidFill>
              </a:rPr>
              <a:t> </a:t>
            </a:r>
            <a:r>
              <a:rPr lang="en-US" sz="1400" b="1" dirty="0" smtClean="0">
                <a:solidFill>
                  <a:schemeClr val="bg1"/>
                </a:solidFill>
              </a:rPr>
              <a:t>App </a:t>
            </a:r>
            <a:r>
              <a:rPr lang="en-US" sz="1400" b="1" dirty="0">
                <a:solidFill>
                  <a:schemeClr val="bg1"/>
                </a:solidFill>
              </a:rPr>
              <a:t>Integration </a:t>
            </a:r>
            <a:r>
              <a:rPr lang="en-US" sz="1400" b="1" dirty="0" smtClean="0">
                <a:solidFill>
                  <a:schemeClr val="bg1"/>
                </a:solidFill>
              </a:rPr>
              <a:t>Consultant</a:t>
            </a:r>
            <a:r>
              <a:rPr lang="en-US" sz="1100" dirty="0" smtClean="0">
                <a:solidFill>
                  <a:schemeClr val="bg1"/>
                </a:solidFill>
              </a:rPr>
              <a:t> </a:t>
            </a:r>
            <a:r>
              <a:rPr lang="en-US" sz="1100" dirty="0">
                <a:solidFill>
                  <a:schemeClr val="bg1"/>
                </a:solidFill>
              </a:rPr>
              <a:t>– connecting </a:t>
            </a:r>
            <a:r>
              <a:rPr lang="en-US" sz="1100" dirty="0" err="1">
                <a:solidFill>
                  <a:schemeClr val="bg1"/>
                </a:solidFill>
              </a:rPr>
              <a:t>SaaS</a:t>
            </a:r>
            <a:r>
              <a:rPr lang="en-US" sz="1100" dirty="0">
                <a:solidFill>
                  <a:schemeClr val="bg1"/>
                </a:solidFill>
              </a:rPr>
              <a:t> tools for global clients (CRM, marketing, HR, finance</a:t>
            </a:r>
            <a:r>
              <a:rPr lang="en-US" sz="1100" dirty="0" smtClean="0">
                <a:solidFill>
                  <a:schemeClr val="bg1"/>
                </a:solidFill>
              </a:rPr>
              <a:t>).</a:t>
            </a:r>
          </a:p>
          <a:p>
            <a:pPr marL="171450" indent="-171450">
              <a:buFont typeface="Wingdings" panose="05000000000000000000" pitchFamily="2" charset="2"/>
              <a:buChar char="Ø"/>
            </a:pPr>
            <a:r>
              <a:rPr lang="en-US" sz="1100" b="1" dirty="0">
                <a:solidFill>
                  <a:schemeClr val="bg1"/>
                </a:solidFill>
              </a:rPr>
              <a:t> </a:t>
            </a:r>
            <a:r>
              <a:rPr lang="en-US" sz="1400" b="1" dirty="0" smtClean="0">
                <a:solidFill>
                  <a:schemeClr val="bg1"/>
                </a:solidFill>
              </a:rPr>
              <a:t>Operations </a:t>
            </a:r>
            <a:r>
              <a:rPr lang="en-US" sz="1400" b="1" dirty="0">
                <a:solidFill>
                  <a:schemeClr val="bg1"/>
                </a:solidFill>
              </a:rPr>
              <a:t>Automation </a:t>
            </a:r>
            <a:r>
              <a:rPr lang="en-US" sz="1400" b="1" dirty="0" smtClean="0">
                <a:solidFill>
                  <a:schemeClr val="bg1"/>
                </a:solidFill>
              </a:rPr>
              <a:t>Manager</a:t>
            </a:r>
            <a:r>
              <a:rPr lang="en-US" sz="1100" dirty="0" smtClean="0">
                <a:solidFill>
                  <a:schemeClr val="bg1"/>
                </a:solidFill>
              </a:rPr>
              <a:t> </a:t>
            </a:r>
            <a:r>
              <a:rPr lang="en-US" sz="1100" dirty="0">
                <a:solidFill>
                  <a:schemeClr val="bg1"/>
                </a:solidFill>
              </a:rPr>
              <a:t>– optimizing internal processes for </a:t>
            </a:r>
            <a:r>
              <a:rPr lang="en-US" sz="1100" dirty="0" smtClean="0">
                <a:solidFill>
                  <a:schemeClr val="bg1"/>
                </a:solidFill>
              </a:rPr>
              <a:t>efficiency.</a:t>
            </a:r>
          </a:p>
          <a:p>
            <a:pPr marL="171450" indent="-171450">
              <a:buFont typeface="Wingdings" panose="05000000000000000000" pitchFamily="2" charset="2"/>
              <a:buChar char="Ø"/>
            </a:pPr>
            <a:r>
              <a:rPr lang="en-US" sz="1100" b="1" dirty="0">
                <a:solidFill>
                  <a:schemeClr val="bg1"/>
                </a:solidFill>
              </a:rPr>
              <a:t> </a:t>
            </a:r>
            <a:r>
              <a:rPr lang="en-US" sz="1400" b="1" dirty="0" smtClean="0">
                <a:solidFill>
                  <a:schemeClr val="bg1"/>
                </a:solidFill>
              </a:rPr>
              <a:t>Data </a:t>
            </a:r>
            <a:r>
              <a:rPr lang="en-US" sz="1400" b="1" dirty="0">
                <a:solidFill>
                  <a:schemeClr val="bg1"/>
                </a:solidFill>
              </a:rPr>
              <a:t>Pipeline Builder (No-Code</a:t>
            </a:r>
            <a:r>
              <a:rPr lang="en-US" sz="1400" b="1" dirty="0" smtClean="0">
                <a:solidFill>
                  <a:schemeClr val="bg1"/>
                </a:solidFill>
              </a:rPr>
              <a:t>)</a:t>
            </a:r>
            <a:r>
              <a:rPr lang="en-US" sz="1100" dirty="0" smtClean="0">
                <a:solidFill>
                  <a:schemeClr val="bg1"/>
                </a:solidFill>
              </a:rPr>
              <a:t> </a:t>
            </a:r>
            <a:r>
              <a:rPr lang="en-US" sz="1100" dirty="0">
                <a:solidFill>
                  <a:schemeClr val="bg1"/>
                </a:solidFill>
              </a:rPr>
              <a:t>– connecting apps, syncing platforms, and handling ETL </a:t>
            </a:r>
            <a:r>
              <a:rPr lang="en-US" sz="1100" dirty="0" smtClean="0">
                <a:solidFill>
                  <a:schemeClr val="bg1"/>
                </a:solidFill>
              </a:rPr>
              <a:t>tasks.</a:t>
            </a:r>
          </a:p>
          <a:p>
            <a:pPr marL="171450" indent="-171450">
              <a:buFont typeface="Wingdings" panose="05000000000000000000" pitchFamily="2" charset="2"/>
              <a:buChar char="Ø"/>
            </a:pPr>
            <a:r>
              <a:rPr lang="en-US" sz="1100" b="1" dirty="0">
                <a:solidFill>
                  <a:schemeClr val="bg1"/>
                </a:solidFill>
              </a:rPr>
              <a:t> </a:t>
            </a:r>
            <a:r>
              <a:rPr lang="en-US" sz="1400" b="1" dirty="0" smtClean="0">
                <a:solidFill>
                  <a:schemeClr val="bg1"/>
                </a:solidFill>
              </a:rPr>
              <a:t>Freelance </a:t>
            </a:r>
            <a:r>
              <a:rPr lang="en-US" sz="1400" b="1" dirty="0">
                <a:solidFill>
                  <a:schemeClr val="bg1"/>
                </a:solidFill>
              </a:rPr>
              <a:t>Automation Expert for USA &amp; </a:t>
            </a:r>
            <a:r>
              <a:rPr lang="en-US" sz="1400" b="1" dirty="0" smtClean="0">
                <a:solidFill>
                  <a:schemeClr val="bg1"/>
                </a:solidFill>
              </a:rPr>
              <a:t>Europe</a:t>
            </a:r>
            <a:r>
              <a:rPr lang="en-US" sz="1100" dirty="0" smtClean="0">
                <a:solidFill>
                  <a:schemeClr val="bg1"/>
                </a:solidFill>
              </a:rPr>
              <a:t> </a:t>
            </a:r>
            <a:r>
              <a:rPr lang="en-US" sz="1100" dirty="0">
                <a:solidFill>
                  <a:schemeClr val="bg1"/>
                </a:solidFill>
              </a:rPr>
              <a:t>– offering productized automation services.</a:t>
            </a:r>
          </a:p>
          <a:p>
            <a:endParaRPr lang="en-US" sz="1100" dirty="0">
              <a:solidFill>
                <a:schemeClr val="bg1"/>
              </a:solidFill>
            </a:endParaRPr>
          </a:p>
          <a:p>
            <a:pPr marL="285750" indent="-285750">
              <a:buFont typeface="Wingdings" panose="05000000000000000000" pitchFamily="2" charset="2"/>
              <a:buChar char="q"/>
            </a:pPr>
            <a:r>
              <a:rPr lang="en-US" b="1" dirty="0" smtClean="0">
                <a:solidFill>
                  <a:schemeClr val="bg1"/>
                </a:solidFill>
              </a:rPr>
              <a:t>Web </a:t>
            </a:r>
            <a:r>
              <a:rPr lang="en-US" b="1" dirty="0">
                <a:solidFill>
                  <a:schemeClr val="bg1"/>
                </a:solidFill>
              </a:rPr>
              <a:t>&amp; App Development Careers (Bubble.io, </a:t>
            </a:r>
            <a:r>
              <a:rPr lang="en-US" b="1" dirty="0" err="1" smtClean="0">
                <a:solidFill>
                  <a:schemeClr val="bg1"/>
                </a:solidFill>
              </a:rPr>
              <a:t>Webflow</a:t>
            </a:r>
            <a:r>
              <a:rPr lang="en-US" b="1" dirty="0" smtClean="0">
                <a:solidFill>
                  <a:schemeClr val="bg1"/>
                </a:solidFill>
              </a:rPr>
              <a:t>)</a:t>
            </a:r>
            <a:endParaRPr lang="en-US" dirty="0">
              <a:solidFill>
                <a:schemeClr val="bg1"/>
              </a:solidFill>
            </a:endParaRPr>
          </a:p>
          <a:p>
            <a:pPr marL="285750" indent="-285750">
              <a:buFont typeface="Wingdings" panose="05000000000000000000" pitchFamily="2" charset="2"/>
              <a:buChar char="Ø"/>
            </a:pPr>
            <a:r>
              <a:rPr lang="en-US" sz="1400" b="1" dirty="0" smtClean="0">
                <a:solidFill>
                  <a:schemeClr val="bg1"/>
                </a:solidFill>
              </a:rPr>
              <a:t>No-Code </a:t>
            </a:r>
            <a:r>
              <a:rPr lang="en-US" sz="1400" b="1" dirty="0">
                <a:solidFill>
                  <a:schemeClr val="bg1"/>
                </a:solidFill>
              </a:rPr>
              <a:t>Web App Developer (Bubble</a:t>
            </a:r>
            <a:r>
              <a:rPr lang="en-US" sz="1400" b="1" dirty="0" smtClean="0">
                <a:solidFill>
                  <a:schemeClr val="bg1"/>
                </a:solidFill>
              </a:rPr>
              <a:t>)</a:t>
            </a:r>
            <a:r>
              <a:rPr lang="en-US" sz="1100" dirty="0" smtClean="0">
                <a:solidFill>
                  <a:schemeClr val="bg1"/>
                </a:solidFill>
              </a:rPr>
              <a:t> </a:t>
            </a:r>
            <a:r>
              <a:rPr lang="en-US" sz="1100" dirty="0">
                <a:solidFill>
                  <a:schemeClr val="bg1"/>
                </a:solidFill>
              </a:rPr>
              <a:t>– building marketplaces, </a:t>
            </a:r>
            <a:r>
              <a:rPr lang="en-US" sz="1100" dirty="0" err="1">
                <a:solidFill>
                  <a:schemeClr val="bg1"/>
                </a:solidFill>
              </a:rPr>
              <a:t>SaaS</a:t>
            </a:r>
            <a:r>
              <a:rPr lang="en-US" sz="1100" dirty="0">
                <a:solidFill>
                  <a:schemeClr val="bg1"/>
                </a:solidFill>
              </a:rPr>
              <a:t> MVPs, dashboards.</a:t>
            </a:r>
          </a:p>
          <a:p>
            <a:pPr marL="285750" indent="-285750">
              <a:buFont typeface="Wingdings" panose="05000000000000000000" pitchFamily="2" charset="2"/>
              <a:buChar char="Ø"/>
            </a:pPr>
            <a:r>
              <a:rPr lang="en-US" sz="1400" b="1" dirty="0" smtClean="0">
                <a:solidFill>
                  <a:schemeClr val="bg1"/>
                </a:solidFill>
              </a:rPr>
              <a:t>Product </a:t>
            </a:r>
            <a:r>
              <a:rPr lang="en-US" sz="1400" b="1" dirty="0" err="1">
                <a:solidFill>
                  <a:schemeClr val="bg1"/>
                </a:solidFill>
              </a:rPr>
              <a:t>Prototyper</a:t>
            </a:r>
            <a:r>
              <a:rPr lang="en-US" sz="1400" b="1" dirty="0">
                <a:solidFill>
                  <a:schemeClr val="bg1"/>
                </a:solidFill>
              </a:rPr>
              <a:t> / MVP </a:t>
            </a:r>
            <a:r>
              <a:rPr lang="en-US" sz="1400" b="1" dirty="0" smtClean="0">
                <a:solidFill>
                  <a:schemeClr val="bg1"/>
                </a:solidFill>
              </a:rPr>
              <a:t>Builder</a:t>
            </a:r>
            <a:r>
              <a:rPr lang="en-US" sz="1100" dirty="0" smtClean="0">
                <a:solidFill>
                  <a:schemeClr val="bg1"/>
                </a:solidFill>
              </a:rPr>
              <a:t> </a:t>
            </a:r>
            <a:r>
              <a:rPr lang="en-US" sz="1100" dirty="0">
                <a:solidFill>
                  <a:schemeClr val="bg1"/>
                </a:solidFill>
              </a:rPr>
              <a:t>– rapid app creation for founders and startups.</a:t>
            </a:r>
          </a:p>
          <a:p>
            <a:pPr marL="285750" indent="-285750">
              <a:buFont typeface="Wingdings" panose="05000000000000000000" pitchFamily="2" charset="2"/>
              <a:buChar char="Ø"/>
            </a:pPr>
            <a:r>
              <a:rPr lang="en-US" sz="1400" b="1" dirty="0" err="1" smtClean="0">
                <a:solidFill>
                  <a:schemeClr val="bg1"/>
                </a:solidFill>
              </a:rPr>
              <a:t>Webflow</a:t>
            </a:r>
            <a:r>
              <a:rPr lang="en-US" sz="1400" b="1" dirty="0" smtClean="0">
                <a:solidFill>
                  <a:schemeClr val="bg1"/>
                </a:solidFill>
              </a:rPr>
              <a:t> </a:t>
            </a:r>
            <a:r>
              <a:rPr lang="en-US" sz="1400" b="1" dirty="0">
                <a:solidFill>
                  <a:schemeClr val="bg1"/>
                </a:solidFill>
              </a:rPr>
              <a:t>Designer / </a:t>
            </a:r>
            <a:r>
              <a:rPr lang="en-US" sz="1400" b="1" dirty="0" smtClean="0">
                <a:solidFill>
                  <a:schemeClr val="bg1"/>
                </a:solidFill>
              </a:rPr>
              <a:t>Developer</a:t>
            </a:r>
            <a:r>
              <a:rPr lang="en-US" sz="1100" dirty="0" smtClean="0">
                <a:solidFill>
                  <a:schemeClr val="bg1"/>
                </a:solidFill>
              </a:rPr>
              <a:t> </a:t>
            </a:r>
            <a:r>
              <a:rPr lang="en-US" sz="1100" dirty="0">
                <a:solidFill>
                  <a:schemeClr val="bg1"/>
                </a:solidFill>
              </a:rPr>
              <a:t>– building professional websites, landing pages, and brand experiences.</a:t>
            </a:r>
          </a:p>
          <a:p>
            <a:pPr marL="285750" indent="-285750">
              <a:buFont typeface="Wingdings" panose="05000000000000000000" pitchFamily="2" charset="2"/>
              <a:buChar char="Ø"/>
            </a:pPr>
            <a:r>
              <a:rPr lang="en-US" sz="1400" b="1" dirty="0" smtClean="0">
                <a:solidFill>
                  <a:schemeClr val="bg1"/>
                </a:solidFill>
              </a:rPr>
              <a:t>Mobile </a:t>
            </a:r>
            <a:r>
              <a:rPr lang="en-US" sz="1400" b="1" dirty="0">
                <a:solidFill>
                  <a:schemeClr val="bg1"/>
                </a:solidFill>
              </a:rPr>
              <a:t>App Creator (No-Code</a:t>
            </a:r>
            <a:r>
              <a:rPr lang="en-US" sz="1400" b="1" dirty="0" smtClean="0">
                <a:solidFill>
                  <a:schemeClr val="bg1"/>
                </a:solidFill>
              </a:rPr>
              <a:t>)</a:t>
            </a:r>
            <a:r>
              <a:rPr lang="en-US" sz="1100" dirty="0" smtClean="0">
                <a:solidFill>
                  <a:schemeClr val="bg1"/>
                </a:solidFill>
              </a:rPr>
              <a:t> </a:t>
            </a:r>
            <a:r>
              <a:rPr lang="en-US" sz="1100" dirty="0">
                <a:solidFill>
                  <a:schemeClr val="bg1"/>
                </a:solidFill>
              </a:rPr>
              <a:t>– developing apps without coding using modern no-code platforms.</a:t>
            </a:r>
          </a:p>
          <a:p>
            <a:pPr marL="285750" indent="-285750">
              <a:buFont typeface="Wingdings" panose="05000000000000000000" pitchFamily="2" charset="2"/>
              <a:buChar char="Ø"/>
            </a:pPr>
            <a:r>
              <a:rPr lang="en-US" sz="1400" b="1" dirty="0" smtClean="0">
                <a:solidFill>
                  <a:schemeClr val="bg1"/>
                </a:solidFill>
              </a:rPr>
              <a:t>Startup </a:t>
            </a:r>
            <a:r>
              <a:rPr lang="en-US" sz="1400" b="1" dirty="0">
                <a:solidFill>
                  <a:schemeClr val="bg1"/>
                </a:solidFill>
              </a:rPr>
              <a:t>Builder / Technical </a:t>
            </a:r>
            <a:r>
              <a:rPr lang="en-US" sz="1400" b="1" dirty="0" smtClean="0">
                <a:solidFill>
                  <a:schemeClr val="bg1"/>
                </a:solidFill>
              </a:rPr>
              <a:t>Co-Founder</a:t>
            </a:r>
            <a:r>
              <a:rPr lang="en-US" sz="1100" dirty="0" smtClean="0">
                <a:solidFill>
                  <a:schemeClr val="bg1"/>
                </a:solidFill>
              </a:rPr>
              <a:t> </a:t>
            </a:r>
            <a:r>
              <a:rPr lang="en-US" sz="1100" dirty="0">
                <a:solidFill>
                  <a:schemeClr val="bg1"/>
                </a:solidFill>
              </a:rPr>
              <a:t>– providing technical execution using no-code tools.</a:t>
            </a:r>
          </a:p>
          <a:p>
            <a:endParaRPr lang="en-US" sz="1100" dirty="0">
              <a:solidFill>
                <a:schemeClr val="bg1"/>
              </a:solidFill>
            </a:endParaRPr>
          </a:p>
          <a:p>
            <a:pPr marL="285750" indent="-285750">
              <a:buFont typeface="Wingdings" panose="05000000000000000000" pitchFamily="2" charset="2"/>
              <a:buChar char="q"/>
            </a:pPr>
            <a:r>
              <a:rPr lang="en-US" b="1" dirty="0" smtClean="0">
                <a:solidFill>
                  <a:schemeClr val="bg1"/>
                </a:solidFill>
              </a:rPr>
              <a:t>Business</a:t>
            </a:r>
            <a:r>
              <a:rPr lang="en-US" b="1" dirty="0">
                <a:solidFill>
                  <a:schemeClr val="bg1"/>
                </a:solidFill>
              </a:rPr>
              <a:t>, CRM &amp; Operations (</a:t>
            </a:r>
            <a:r>
              <a:rPr lang="en-US" b="1" dirty="0" err="1">
                <a:solidFill>
                  <a:schemeClr val="bg1"/>
                </a:solidFill>
              </a:rPr>
              <a:t>HubSpot</a:t>
            </a:r>
            <a:r>
              <a:rPr lang="en-US" b="1" dirty="0">
                <a:solidFill>
                  <a:schemeClr val="bg1"/>
                </a:solidFill>
              </a:rPr>
              <a:t>, </a:t>
            </a:r>
            <a:r>
              <a:rPr lang="en-US" b="1" dirty="0" err="1">
                <a:solidFill>
                  <a:schemeClr val="bg1"/>
                </a:solidFill>
              </a:rPr>
              <a:t>Airtable</a:t>
            </a:r>
            <a:r>
              <a:rPr lang="en-US" b="1" dirty="0" smtClean="0">
                <a:solidFill>
                  <a:schemeClr val="bg1"/>
                </a:solidFill>
              </a:rPr>
              <a:t>, </a:t>
            </a:r>
            <a:r>
              <a:rPr lang="en-US" b="1" dirty="0">
                <a:solidFill>
                  <a:schemeClr val="bg1"/>
                </a:solidFill>
              </a:rPr>
              <a:t>Monday.com</a:t>
            </a:r>
            <a:r>
              <a:rPr lang="en-US" b="1" dirty="0" smtClean="0">
                <a:solidFill>
                  <a:schemeClr val="bg1"/>
                </a:solidFill>
              </a:rPr>
              <a:t>)</a:t>
            </a:r>
            <a:endParaRPr lang="en-US" dirty="0">
              <a:solidFill>
                <a:schemeClr val="bg1"/>
              </a:solidFill>
            </a:endParaRPr>
          </a:p>
          <a:p>
            <a:pPr marL="285750" indent="-285750">
              <a:buFont typeface="Wingdings" panose="05000000000000000000" pitchFamily="2" charset="2"/>
              <a:buChar char="Ø"/>
            </a:pPr>
            <a:r>
              <a:rPr lang="en-US" sz="1400" b="1" dirty="0" smtClean="0">
                <a:solidFill>
                  <a:schemeClr val="bg1"/>
                </a:solidFill>
              </a:rPr>
              <a:t>CRM </a:t>
            </a:r>
            <a:r>
              <a:rPr lang="en-US" sz="1400" b="1" dirty="0">
                <a:solidFill>
                  <a:schemeClr val="bg1"/>
                </a:solidFill>
              </a:rPr>
              <a:t>Implementation </a:t>
            </a:r>
            <a:r>
              <a:rPr lang="en-US" sz="1400" b="1" dirty="0" smtClean="0">
                <a:solidFill>
                  <a:schemeClr val="bg1"/>
                </a:solidFill>
              </a:rPr>
              <a:t>Consultant</a:t>
            </a:r>
            <a:r>
              <a:rPr lang="en-US" sz="1100" dirty="0" smtClean="0">
                <a:solidFill>
                  <a:schemeClr val="bg1"/>
                </a:solidFill>
              </a:rPr>
              <a:t> </a:t>
            </a:r>
            <a:r>
              <a:rPr lang="en-US" sz="1100" dirty="0">
                <a:solidFill>
                  <a:schemeClr val="bg1"/>
                </a:solidFill>
              </a:rPr>
              <a:t>– setting up </a:t>
            </a:r>
            <a:r>
              <a:rPr lang="en-US" sz="1100" dirty="0" err="1">
                <a:solidFill>
                  <a:schemeClr val="bg1"/>
                </a:solidFill>
              </a:rPr>
              <a:t>HubSpot</a:t>
            </a:r>
            <a:r>
              <a:rPr lang="en-US" sz="1100" dirty="0">
                <a:solidFill>
                  <a:schemeClr val="bg1"/>
                </a:solidFill>
              </a:rPr>
              <a:t>, </a:t>
            </a:r>
            <a:r>
              <a:rPr lang="en-US" sz="1100" dirty="0" err="1">
                <a:solidFill>
                  <a:schemeClr val="bg1"/>
                </a:solidFill>
              </a:rPr>
              <a:t>Zoho</a:t>
            </a:r>
            <a:r>
              <a:rPr lang="en-US" sz="1100" dirty="0">
                <a:solidFill>
                  <a:schemeClr val="bg1"/>
                </a:solidFill>
              </a:rPr>
              <a:t>, or </a:t>
            </a:r>
            <a:r>
              <a:rPr lang="en-US" sz="1100" dirty="0" err="1">
                <a:solidFill>
                  <a:schemeClr val="bg1"/>
                </a:solidFill>
              </a:rPr>
              <a:t>Pipedrive</a:t>
            </a:r>
            <a:r>
              <a:rPr lang="en-US" sz="1100" dirty="0">
                <a:solidFill>
                  <a:schemeClr val="bg1"/>
                </a:solidFill>
              </a:rPr>
              <a:t> systems using no-code.</a:t>
            </a:r>
          </a:p>
          <a:p>
            <a:pPr marL="285750" indent="-285750">
              <a:buFont typeface="Wingdings" panose="05000000000000000000" pitchFamily="2" charset="2"/>
              <a:buChar char="Ø"/>
            </a:pPr>
            <a:r>
              <a:rPr lang="en-US" sz="1400" b="1" dirty="0" smtClean="0">
                <a:solidFill>
                  <a:schemeClr val="bg1"/>
                </a:solidFill>
              </a:rPr>
              <a:t>Business </a:t>
            </a:r>
            <a:r>
              <a:rPr lang="en-US" sz="1400" b="1" dirty="0">
                <a:solidFill>
                  <a:schemeClr val="bg1"/>
                </a:solidFill>
              </a:rPr>
              <a:t>Automation </a:t>
            </a:r>
            <a:r>
              <a:rPr lang="en-US" sz="1400" b="1" dirty="0" smtClean="0">
                <a:solidFill>
                  <a:schemeClr val="bg1"/>
                </a:solidFill>
              </a:rPr>
              <a:t>Analyst</a:t>
            </a:r>
            <a:r>
              <a:rPr lang="en-US" sz="1100" dirty="0" smtClean="0">
                <a:solidFill>
                  <a:schemeClr val="bg1"/>
                </a:solidFill>
              </a:rPr>
              <a:t> </a:t>
            </a:r>
            <a:r>
              <a:rPr lang="en-US" sz="1100" dirty="0">
                <a:solidFill>
                  <a:schemeClr val="bg1"/>
                </a:solidFill>
              </a:rPr>
              <a:t>– mapping business processes and building digital workflows.</a:t>
            </a:r>
          </a:p>
          <a:p>
            <a:pPr marL="285750" indent="-285750">
              <a:buFont typeface="Wingdings" panose="05000000000000000000" pitchFamily="2" charset="2"/>
              <a:buChar char="Ø"/>
            </a:pPr>
            <a:r>
              <a:rPr lang="en-US" sz="1400" b="1" dirty="0" err="1" smtClean="0">
                <a:solidFill>
                  <a:schemeClr val="bg1"/>
                </a:solidFill>
              </a:rPr>
              <a:t>Airtable</a:t>
            </a:r>
            <a:r>
              <a:rPr lang="en-US" sz="1400" b="1" dirty="0" smtClean="0">
                <a:solidFill>
                  <a:schemeClr val="bg1"/>
                </a:solidFill>
              </a:rPr>
              <a:t>/Notion </a:t>
            </a:r>
            <a:r>
              <a:rPr lang="en-US" sz="1400" b="1" dirty="0">
                <a:solidFill>
                  <a:schemeClr val="bg1"/>
                </a:solidFill>
              </a:rPr>
              <a:t>System </a:t>
            </a:r>
            <a:r>
              <a:rPr lang="en-US" sz="1400" b="1" dirty="0" smtClean="0">
                <a:solidFill>
                  <a:schemeClr val="bg1"/>
                </a:solidFill>
              </a:rPr>
              <a:t>Architect</a:t>
            </a:r>
            <a:r>
              <a:rPr lang="en-US" sz="1100" dirty="0" smtClean="0">
                <a:solidFill>
                  <a:schemeClr val="bg1"/>
                </a:solidFill>
              </a:rPr>
              <a:t> </a:t>
            </a:r>
            <a:r>
              <a:rPr lang="en-US" sz="1100" dirty="0">
                <a:solidFill>
                  <a:schemeClr val="bg1"/>
                </a:solidFill>
              </a:rPr>
              <a:t>– building internal tools, databases, and dashboards.</a:t>
            </a:r>
          </a:p>
          <a:p>
            <a:pPr marL="285750" indent="-285750">
              <a:buFont typeface="Wingdings" panose="05000000000000000000" pitchFamily="2" charset="2"/>
              <a:buChar char="Ø"/>
            </a:pPr>
            <a:r>
              <a:rPr lang="en-US" sz="1400" b="1" dirty="0" err="1" smtClean="0">
                <a:solidFill>
                  <a:schemeClr val="bg1"/>
                </a:solidFill>
              </a:rPr>
              <a:t>RevOps</a:t>
            </a:r>
            <a:r>
              <a:rPr lang="en-US" sz="1400" b="1" dirty="0" smtClean="0">
                <a:solidFill>
                  <a:schemeClr val="bg1"/>
                </a:solidFill>
              </a:rPr>
              <a:t> </a:t>
            </a:r>
            <a:r>
              <a:rPr lang="en-US" sz="1400" b="1" dirty="0">
                <a:solidFill>
                  <a:schemeClr val="bg1"/>
                </a:solidFill>
              </a:rPr>
              <a:t>(Revenue Operations) </a:t>
            </a:r>
            <a:r>
              <a:rPr lang="en-US" sz="1400" b="1" dirty="0" smtClean="0">
                <a:solidFill>
                  <a:schemeClr val="bg1"/>
                </a:solidFill>
              </a:rPr>
              <a:t>Specialist</a:t>
            </a:r>
            <a:r>
              <a:rPr lang="en-US" sz="1100" dirty="0" smtClean="0">
                <a:solidFill>
                  <a:schemeClr val="bg1"/>
                </a:solidFill>
              </a:rPr>
              <a:t> </a:t>
            </a:r>
            <a:r>
              <a:rPr lang="en-US" sz="1100" dirty="0">
                <a:solidFill>
                  <a:schemeClr val="bg1"/>
                </a:solidFill>
              </a:rPr>
              <a:t>– improving sales, marketing, and support processes with automation.</a:t>
            </a:r>
          </a:p>
          <a:p>
            <a:endParaRPr lang="en-US" sz="1100" dirty="0">
              <a:solidFill>
                <a:schemeClr val="bg1"/>
              </a:solidFill>
            </a:endParaRPr>
          </a:p>
          <a:p>
            <a:pPr marL="285750" indent="-285750">
              <a:buFont typeface="Wingdings" panose="05000000000000000000" pitchFamily="2" charset="2"/>
              <a:buChar char="q"/>
            </a:pPr>
            <a:r>
              <a:rPr lang="en-US" b="1" dirty="0" smtClean="0">
                <a:solidFill>
                  <a:schemeClr val="bg1"/>
                </a:solidFill>
              </a:rPr>
              <a:t>Design</a:t>
            </a:r>
            <a:r>
              <a:rPr lang="en-US" b="1" dirty="0">
                <a:solidFill>
                  <a:schemeClr val="bg1"/>
                </a:solidFill>
              </a:rPr>
              <a:t>, UX, and Digital Experience (</a:t>
            </a:r>
            <a:r>
              <a:rPr lang="en-US" b="1" dirty="0" err="1">
                <a:solidFill>
                  <a:schemeClr val="bg1"/>
                </a:solidFill>
              </a:rPr>
              <a:t>Webflow</a:t>
            </a:r>
            <a:r>
              <a:rPr lang="en-US" b="1" dirty="0">
                <a:solidFill>
                  <a:schemeClr val="bg1"/>
                </a:solidFill>
              </a:rPr>
              <a:t>, </a:t>
            </a:r>
            <a:r>
              <a:rPr lang="en-US" b="1" dirty="0" err="1" smtClean="0">
                <a:solidFill>
                  <a:schemeClr val="bg1"/>
                </a:solidFill>
              </a:rPr>
              <a:t>Figma</a:t>
            </a:r>
            <a:r>
              <a:rPr lang="en-US" b="1" dirty="0" smtClean="0">
                <a:solidFill>
                  <a:schemeClr val="bg1"/>
                </a:solidFill>
              </a:rPr>
              <a:t>)</a:t>
            </a:r>
            <a:endParaRPr lang="en-US" b="1" dirty="0">
              <a:solidFill>
                <a:schemeClr val="bg1"/>
              </a:solidFill>
            </a:endParaRPr>
          </a:p>
          <a:p>
            <a:pPr marL="285750" indent="-285750">
              <a:buFont typeface="Wingdings" panose="05000000000000000000" pitchFamily="2" charset="2"/>
              <a:buChar char="Ø"/>
            </a:pPr>
            <a:r>
              <a:rPr lang="en-US" sz="1400" b="1" dirty="0" smtClean="0">
                <a:solidFill>
                  <a:schemeClr val="bg1"/>
                </a:solidFill>
              </a:rPr>
              <a:t>No-Code </a:t>
            </a:r>
            <a:r>
              <a:rPr lang="en-US" sz="1400" b="1" dirty="0">
                <a:solidFill>
                  <a:schemeClr val="bg1"/>
                </a:solidFill>
              </a:rPr>
              <a:t>UI/UX </a:t>
            </a:r>
            <a:r>
              <a:rPr lang="en-US" sz="1400" b="1" dirty="0" smtClean="0">
                <a:solidFill>
                  <a:schemeClr val="bg1"/>
                </a:solidFill>
              </a:rPr>
              <a:t>Designer</a:t>
            </a:r>
            <a:r>
              <a:rPr lang="en-US" sz="1100" dirty="0" smtClean="0">
                <a:solidFill>
                  <a:schemeClr val="bg1"/>
                </a:solidFill>
              </a:rPr>
              <a:t> </a:t>
            </a:r>
            <a:r>
              <a:rPr lang="en-US" sz="1100" dirty="0">
                <a:solidFill>
                  <a:schemeClr val="bg1"/>
                </a:solidFill>
              </a:rPr>
              <a:t>– designing user-friendly web app layouts.</a:t>
            </a:r>
          </a:p>
          <a:p>
            <a:pPr marL="285750" indent="-285750">
              <a:buFont typeface="Wingdings" panose="05000000000000000000" pitchFamily="2" charset="2"/>
              <a:buChar char="Ø"/>
            </a:pPr>
            <a:r>
              <a:rPr lang="en-US" sz="1400" b="1" dirty="0" smtClean="0">
                <a:solidFill>
                  <a:schemeClr val="bg1"/>
                </a:solidFill>
              </a:rPr>
              <a:t>CMS </a:t>
            </a:r>
            <a:r>
              <a:rPr lang="en-US" sz="1400" b="1" dirty="0">
                <a:solidFill>
                  <a:schemeClr val="bg1"/>
                </a:solidFill>
              </a:rPr>
              <a:t>&amp; Content Systems </a:t>
            </a:r>
            <a:r>
              <a:rPr lang="en-US" sz="1400" b="1" dirty="0" smtClean="0">
                <a:solidFill>
                  <a:schemeClr val="bg1"/>
                </a:solidFill>
              </a:rPr>
              <a:t>Specialist</a:t>
            </a:r>
            <a:r>
              <a:rPr lang="en-US" sz="1100" dirty="0" smtClean="0">
                <a:solidFill>
                  <a:schemeClr val="bg1"/>
                </a:solidFill>
              </a:rPr>
              <a:t> </a:t>
            </a:r>
            <a:r>
              <a:rPr lang="en-US" sz="1100" dirty="0">
                <a:solidFill>
                  <a:schemeClr val="bg1"/>
                </a:solidFill>
              </a:rPr>
              <a:t>– building content-rich </a:t>
            </a:r>
            <a:r>
              <a:rPr lang="en-US" sz="1100" dirty="0" err="1">
                <a:solidFill>
                  <a:schemeClr val="bg1"/>
                </a:solidFill>
              </a:rPr>
              <a:t>Webflow</a:t>
            </a:r>
            <a:r>
              <a:rPr lang="en-US" sz="1100" dirty="0">
                <a:solidFill>
                  <a:schemeClr val="bg1"/>
                </a:solidFill>
              </a:rPr>
              <a:t> sites for global brands.</a:t>
            </a:r>
          </a:p>
          <a:p>
            <a:pPr marL="285750" indent="-285750">
              <a:buFont typeface="Wingdings" panose="05000000000000000000" pitchFamily="2" charset="2"/>
              <a:buChar char="Ø"/>
            </a:pPr>
            <a:r>
              <a:rPr lang="en-US" sz="1400" b="1" dirty="0" smtClean="0">
                <a:solidFill>
                  <a:schemeClr val="bg1"/>
                </a:solidFill>
              </a:rPr>
              <a:t>Digital </a:t>
            </a:r>
            <a:r>
              <a:rPr lang="en-US" sz="1400" b="1" dirty="0">
                <a:solidFill>
                  <a:schemeClr val="bg1"/>
                </a:solidFill>
              </a:rPr>
              <a:t>Experience </a:t>
            </a:r>
            <a:r>
              <a:rPr lang="en-US" sz="1400" b="1" dirty="0" smtClean="0">
                <a:solidFill>
                  <a:schemeClr val="bg1"/>
                </a:solidFill>
              </a:rPr>
              <a:t>Builder</a:t>
            </a:r>
            <a:r>
              <a:rPr lang="en-US" sz="1100" dirty="0" smtClean="0">
                <a:solidFill>
                  <a:schemeClr val="bg1"/>
                </a:solidFill>
              </a:rPr>
              <a:t> </a:t>
            </a:r>
            <a:r>
              <a:rPr lang="en-US" sz="1100" dirty="0">
                <a:solidFill>
                  <a:schemeClr val="bg1"/>
                </a:solidFill>
              </a:rPr>
              <a:t>– creating interactive sites, microsites, and onboarding experiences.</a:t>
            </a:r>
          </a:p>
          <a:p>
            <a:endParaRPr lang="en-US" sz="1100" dirty="0">
              <a:solidFill>
                <a:schemeClr val="bg1"/>
              </a:solidFill>
            </a:endParaRPr>
          </a:p>
          <a:p>
            <a:pPr marL="285750" indent="-285750">
              <a:buFont typeface="Wingdings" panose="05000000000000000000" pitchFamily="2" charset="2"/>
              <a:buChar char="q"/>
            </a:pPr>
            <a:r>
              <a:rPr lang="en-US" b="1" dirty="0" smtClean="0">
                <a:solidFill>
                  <a:schemeClr val="bg1"/>
                </a:solidFill>
              </a:rPr>
              <a:t>Entrepreneurship</a:t>
            </a:r>
            <a:r>
              <a:rPr lang="en-US" b="1" dirty="0">
                <a:solidFill>
                  <a:schemeClr val="bg1"/>
                </a:solidFill>
              </a:rPr>
              <a:t>, Freelancing, and Off-Shore </a:t>
            </a:r>
            <a:r>
              <a:rPr lang="en-US" b="1" dirty="0" smtClean="0">
                <a:solidFill>
                  <a:schemeClr val="bg1"/>
                </a:solidFill>
              </a:rPr>
              <a:t>Services</a:t>
            </a:r>
            <a:endParaRPr lang="en-US" dirty="0">
              <a:solidFill>
                <a:schemeClr val="bg1"/>
              </a:solidFill>
            </a:endParaRPr>
          </a:p>
          <a:p>
            <a:pPr marL="285750" indent="-285750">
              <a:buFont typeface="Wingdings" panose="05000000000000000000" pitchFamily="2" charset="2"/>
              <a:buChar char="Ø"/>
            </a:pPr>
            <a:r>
              <a:rPr lang="en-US" sz="1400" b="1" dirty="0" smtClean="0">
                <a:solidFill>
                  <a:schemeClr val="bg1"/>
                </a:solidFill>
              </a:rPr>
              <a:t>Freelance </a:t>
            </a:r>
            <a:r>
              <a:rPr lang="en-US" sz="1400" b="1" dirty="0">
                <a:solidFill>
                  <a:schemeClr val="bg1"/>
                </a:solidFill>
              </a:rPr>
              <a:t>No-Code </a:t>
            </a:r>
            <a:r>
              <a:rPr lang="en-US" sz="1400" b="1" dirty="0" smtClean="0">
                <a:solidFill>
                  <a:schemeClr val="bg1"/>
                </a:solidFill>
              </a:rPr>
              <a:t>Developer</a:t>
            </a:r>
            <a:r>
              <a:rPr lang="en-US" sz="1100" dirty="0" smtClean="0">
                <a:solidFill>
                  <a:schemeClr val="bg1"/>
                </a:solidFill>
              </a:rPr>
              <a:t> </a:t>
            </a:r>
            <a:r>
              <a:rPr lang="en-US" sz="1100" dirty="0">
                <a:solidFill>
                  <a:schemeClr val="bg1"/>
                </a:solidFill>
              </a:rPr>
              <a:t>– serving US &amp; EU clients remotely.</a:t>
            </a:r>
          </a:p>
          <a:p>
            <a:pPr marL="285750" indent="-285750">
              <a:buFont typeface="Wingdings" panose="05000000000000000000" pitchFamily="2" charset="2"/>
              <a:buChar char="Ø"/>
            </a:pPr>
            <a:r>
              <a:rPr lang="en-US" sz="1400" b="1" dirty="0" smtClean="0">
                <a:solidFill>
                  <a:schemeClr val="bg1"/>
                </a:solidFill>
              </a:rPr>
              <a:t>Creator </a:t>
            </a:r>
            <a:r>
              <a:rPr lang="en-US" sz="1400" b="1" dirty="0">
                <a:solidFill>
                  <a:schemeClr val="bg1"/>
                </a:solidFill>
              </a:rPr>
              <a:t>of Productized </a:t>
            </a:r>
            <a:r>
              <a:rPr lang="en-US" sz="1400" b="1" dirty="0" smtClean="0">
                <a:solidFill>
                  <a:schemeClr val="bg1"/>
                </a:solidFill>
              </a:rPr>
              <a:t>Services</a:t>
            </a:r>
            <a:r>
              <a:rPr lang="en-US" sz="1100" dirty="0" smtClean="0">
                <a:solidFill>
                  <a:schemeClr val="bg1"/>
                </a:solidFill>
              </a:rPr>
              <a:t> </a:t>
            </a:r>
            <a:r>
              <a:rPr lang="en-US" sz="1100" dirty="0">
                <a:solidFill>
                  <a:schemeClr val="bg1"/>
                </a:solidFill>
              </a:rPr>
              <a:t>– selling ready-made automation/web packages.</a:t>
            </a:r>
          </a:p>
          <a:p>
            <a:pPr marL="285750" indent="-285750">
              <a:buFont typeface="Wingdings" panose="05000000000000000000" pitchFamily="2" charset="2"/>
              <a:buChar char="Ø"/>
            </a:pPr>
            <a:r>
              <a:rPr lang="en-US" sz="1400" b="1" dirty="0" smtClean="0">
                <a:solidFill>
                  <a:schemeClr val="bg1"/>
                </a:solidFill>
              </a:rPr>
              <a:t>No-Code </a:t>
            </a:r>
            <a:r>
              <a:rPr lang="en-US" sz="1400" b="1" dirty="0">
                <a:solidFill>
                  <a:schemeClr val="bg1"/>
                </a:solidFill>
              </a:rPr>
              <a:t>Startup </a:t>
            </a:r>
            <a:r>
              <a:rPr lang="en-US" sz="1400" b="1" dirty="0" smtClean="0">
                <a:solidFill>
                  <a:schemeClr val="bg1"/>
                </a:solidFill>
              </a:rPr>
              <a:t>Founder</a:t>
            </a:r>
            <a:r>
              <a:rPr lang="en-US" sz="1100" dirty="0" smtClean="0">
                <a:solidFill>
                  <a:schemeClr val="bg1"/>
                </a:solidFill>
              </a:rPr>
              <a:t> </a:t>
            </a:r>
            <a:r>
              <a:rPr lang="en-US" sz="1100" dirty="0">
                <a:solidFill>
                  <a:schemeClr val="bg1"/>
                </a:solidFill>
              </a:rPr>
              <a:t>– launching products without needing a technical team.</a:t>
            </a:r>
          </a:p>
          <a:p>
            <a:pPr marL="285750" indent="-285750">
              <a:buFont typeface="Wingdings" panose="05000000000000000000" pitchFamily="2" charset="2"/>
              <a:buChar char="Ø"/>
            </a:pPr>
            <a:r>
              <a:rPr lang="en-US" sz="1400" b="1" dirty="0" smtClean="0">
                <a:solidFill>
                  <a:schemeClr val="bg1"/>
                </a:solidFill>
              </a:rPr>
              <a:t>Remote </a:t>
            </a:r>
            <a:r>
              <a:rPr lang="en-US" sz="1400" b="1" dirty="0">
                <a:solidFill>
                  <a:schemeClr val="bg1"/>
                </a:solidFill>
              </a:rPr>
              <a:t>Consultant for </a:t>
            </a:r>
            <a:r>
              <a:rPr lang="en-US" sz="1400" b="1" dirty="0" smtClean="0">
                <a:solidFill>
                  <a:schemeClr val="bg1"/>
                </a:solidFill>
              </a:rPr>
              <a:t>SMEs</a:t>
            </a:r>
            <a:r>
              <a:rPr lang="en-US" sz="1400" dirty="0" smtClean="0">
                <a:solidFill>
                  <a:schemeClr val="bg1"/>
                </a:solidFill>
              </a:rPr>
              <a:t> </a:t>
            </a:r>
            <a:r>
              <a:rPr lang="en-US" sz="1100" dirty="0">
                <a:solidFill>
                  <a:schemeClr val="bg1"/>
                </a:solidFill>
              </a:rPr>
              <a:t>– providing scalable solutions at low cost.</a:t>
            </a:r>
          </a:p>
          <a:p>
            <a:pPr marL="285750" indent="-285750">
              <a:buFont typeface="Wingdings" panose="05000000000000000000" pitchFamily="2" charset="2"/>
              <a:buChar char="Ø"/>
            </a:pPr>
            <a:r>
              <a:rPr lang="en-US" sz="1400" b="1" dirty="0" smtClean="0">
                <a:solidFill>
                  <a:schemeClr val="bg1"/>
                </a:solidFill>
              </a:rPr>
              <a:t>Agency </a:t>
            </a:r>
            <a:r>
              <a:rPr lang="en-US" sz="1400" b="1" dirty="0">
                <a:solidFill>
                  <a:schemeClr val="bg1"/>
                </a:solidFill>
              </a:rPr>
              <a:t>Owner (Automation + Web + Apps</a:t>
            </a:r>
            <a:r>
              <a:rPr lang="en-US" sz="1400" b="1" dirty="0" smtClean="0">
                <a:solidFill>
                  <a:schemeClr val="bg1"/>
                </a:solidFill>
              </a:rPr>
              <a:t>)</a:t>
            </a:r>
            <a:r>
              <a:rPr lang="en-US" sz="1100" dirty="0" smtClean="0">
                <a:solidFill>
                  <a:schemeClr val="bg1"/>
                </a:solidFill>
              </a:rPr>
              <a:t>– </a:t>
            </a:r>
            <a:r>
              <a:rPr lang="en-US" sz="1100" dirty="0">
                <a:solidFill>
                  <a:schemeClr val="bg1"/>
                </a:solidFill>
              </a:rPr>
              <a:t>building a multi-tool no-code service model.</a:t>
            </a:r>
          </a:p>
          <a:p>
            <a:endParaRPr lang="en-US" sz="1100" dirty="0">
              <a:solidFill>
                <a:schemeClr val="bg1"/>
              </a:solidFill>
            </a:endParaRPr>
          </a:p>
          <a:p>
            <a:endParaRPr lang="en-US" sz="1100" dirty="0" smtClean="0">
              <a:solidFill>
                <a:schemeClr val="bg1"/>
              </a:solidFill>
            </a:endParaRPr>
          </a:p>
        </p:txBody>
      </p:sp>
    </p:spTree>
    <p:extLst>
      <p:ext uri="{BB962C8B-B14F-4D97-AF65-F5344CB8AC3E}">
        <p14:creationId xmlns:p14="http://schemas.microsoft.com/office/powerpoint/2010/main" val="23022288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9">
            <a:extLst>
              <a:ext uri="{FF2B5EF4-FFF2-40B4-BE49-F238E27FC236}">
                <a16:creationId xmlns:a16="http://schemas.microsoft.com/office/drawing/2014/main" xmlns="" id="{F9967EFE-6240-7C4B-80D1-EF2EA16A45A9}"/>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0" y="1"/>
            <a:ext cx="6858000" cy="9144000"/>
          </a:xfrm>
        </p:spPr>
      </p:pic>
      <p:sp>
        <p:nvSpPr>
          <p:cNvPr id="8" name="직사각형 7">
            <a:extLst>
              <a:ext uri="{FF2B5EF4-FFF2-40B4-BE49-F238E27FC236}">
                <a16:creationId xmlns:a16="http://schemas.microsoft.com/office/drawing/2014/main" xmlns="" id="{3421B999-485A-4246-9413-F6534E12A270}"/>
              </a:ext>
            </a:extLst>
          </p:cNvPr>
          <p:cNvSpPr/>
          <p:nvPr/>
        </p:nvSpPr>
        <p:spPr>
          <a:xfrm>
            <a:off x="7754" y="0"/>
            <a:ext cx="2768103" cy="9144000"/>
          </a:xfrm>
          <a:prstGeom prst="rect">
            <a:avLst/>
          </a:prstGeom>
          <a:solidFill>
            <a:schemeClr val="accent2">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xmlns="" id="{B33EEBDC-40A6-7A49-AA82-6D6D55E4A568}"/>
              </a:ext>
            </a:extLst>
          </p:cNvPr>
          <p:cNvSpPr txBox="1"/>
          <p:nvPr/>
        </p:nvSpPr>
        <p:spPr>
          <a:xfrm>
            <a:off x="0" y="-26864"/>
            <a:ext cx="6484754" cy="646331"/>
          </a:xfrm>
          <a:prstGeom prst="rect">
            <a:avLst/>
          </a:prstGeom>
          <a:noFill/>
        </p:spPr>
        <p:txBody>
          <a:bodyPr wrap="square" rtlCol="0">
            <a:spAutoFit/>
          </a:bodyPr>
          <a:lstStyle>
            <a:defPPr>
              <a:defRPr lang="ko-KR"/>
            </a:defPPr>
            <a:lvl1pPr>
              <a:defRPr sz="4400" b="0" spc="-150">
                <a:latin typeface="+mj-lt"/>
              </a:defRPr>
            </a:lvl1pPr>
          </a:lstStyle>
          <a:p>
            <a:r>
              <a:rPr lang="en-US" altLang="ko-KR" sz="3600" spc="0" dirty="0" smtClean="0">
                <a:solidFill>
                  <a:schemeClr val="bg1"/>
                </a:solidFill>
              </a:rPr>
              <a:t>NO CODE &amp; LOW CODE – Career Orientation</a:t>
            </a:r>
            <a:endParaRPr lang="ko-KR" altLang="en-US" sz="3600" spc="0" dirty="0">
              <a:solidFill>
                <a:schemeClr val="bg1"/>
              </a:solidFill>
            </a:endParaRPr>
          </a:p>
        </p:txBody>
      </p:sp>
      <p:sp>
        <p:nvSpPr>
          <p:cNvPr id="11" name="Rectangle 10"/>
          <p:cNvSpPr/>
          <p:nvPr/>
        </p:nvSpPr>
        <p:spPr>
          <a:xfrm>
            <a:off x="0" y="6101096"/>
            <a:ext cx="6873508" cy="1692771"/>
          </a:xfrm>
          <a:prstGeom prst="rect">
            <a:avLst/>
          </a:prstGeom>
          <a:solidFill>
            <a:schemeClr val="tx1"/>
          </a:solidFill>
        </p:spPr>
        <p:txBody>
          <a:bodyPr wrap="square">
            <a:spAutoFit/>
          </a:bodyPr>
          <a:lstStyle/>
          <a:p>
            <a:r>
              <a:rPr lang="en-US" sz="2000" dirty="0" smtClean="0">
                <a:solidFill>
                  <a:schemeClr val="bg1"/>
                </a:solidFill>
                <a:latin typeface="Calibri" panose="020F0502020204030204" pitchFamily="34" charset="0"/>
              </a:rPr>
              <a:t>References:</a:t>
            </a:r>
            <a:endParaRPr lang="en-US" sz="2000" dirty="0" smtClean="0">
              <a:solidFill>
                <a:schemeClr val="bg1"/>
              </a:solidFill>
              <a:latin typeface="Calibri" panose="020F0502020204030204" pitchFamily="34" charset="0"/>
              <a:hlinkClick r:id="rId3"/>
            </a:endParaRPr>
          </a:p>
          <a:p>
            <a:r>
              <a:rPr lang="en-US" sz="1400" dirty="0" smtClean="0">
                <a:solidFill>
                  <a:schemeClr val="bg1"/>
                </a:solidFill>
                <a:latin typeface="Calibri" panose="020F0502020204030204" pitchFamily="34" charset="0"/>
                <a:hlinkClick r:id="rId3"/>
              </a:rPr>
              <a:t>https</a:t>
            </a:r>
            <a:r>
              <a:rPr lang="en-US" sz="1400" dirty="0">
                <a:solidFill>
                  <a:schemeClr val="bg1"/>
                </a:solidFill>
                <a:latin typeface="Calibri" panose="020F0502020204030204" pitchFamily="34" charset="0"/>
                <a:hlinkClick r:id="rId3"/>
              </a:rPr>
              <a:t>://</a:t>
            </a:r>
            <a:r>
              <a:rPr lang="en-US" sz="1400" dirty="0" smtClean="0">
                <a:solidFill>
                  <a:schemeClr val="bg1"/>
                </a:solidFill>
                <a:latin typeface="Calibri" panose="020F0502020204030204" pitchFamily="34" charset="0"/>
                <a:hlinkClick r:id="rId3"/>
              </a:rPr>
              <a:t>www.nocodeinstitute.io/post/what-jobs-can-you-get-with-no-code-skills</a:t>
            </a:r>
            <a:endParaRPr lang="en-US" sz="1400" dirty="0" smtClean="0">
              <a:solidFill>
                <a:schemeClr val="bg1"/>
              </a:solidFill>
              <a:latin typeface="Calibri" panose="020F0502020204030204" pitchFamily="34" charset="0"/>
            </a:endParaRPr>
          </a:p>
          <a:p>
            <a:r>
              <a:rPr lang="en-US" sz="1400" dirty="0">
                <a:solidFill>
                  <a:schemeClr val="bg1"/>
                </a:solidFill>
                <a:latin typeface="Calibri" panose="020F0502020204030204" pitchFamily="34" charset="0"/>
                <a:hlinkClick r:id="rId4"/>
              </a:rPr>
              <a:t>https://www.ziddu.com/five-no-code-tech-careers-you-can-pursue</a:t>
            </a:r>
            <a:r>
              <a:rPr lang="en-US" sz="1400" dirty="0" smtClean="0">
                <a:solidFill>
                  <a:schemeClr val="bg1"/>
                </a:solidFill>
                <a:latin typeface="Calibri" panose="020F0502020204030204" pitchFamily="34" charset="0"/>
                <a:hlinkClick r:id="rId4"/>
              </a:rPr>
              <a:t>/</a:t>
            </a:r>
            <a:endParaRPr lang="en-US" sz="1400" dirty="0" smtClean="0">
              <a:solidFill>
                <a:schemeClr val="bg1"/>
              </a:solidFill>
              <a:latin typeface="Calibri" panose="020F0502020204030204" pitchFamily="34" charset="0"/>
            </a:endParaRPr>
          </a:p>
          <a:p>
            <a:r>
              <a:rPr lang="en-US" sz="1400" dirty="0">
                <a:solidFill>
                  <a:schemeClr val="bg1"/>
                </a:solidFill>
                <a:latin typeface="Calibri" panose="020F0502020204030204" pitchFamily="34" charset="0"/>
                <a:hlinkClick r:id="rId5"/>
              </a:rPr>
              <a:t>https://markaicode.com/no-code-development-career-paths-2025</a:t>
            </a:r>
            <a:r>
              <a:rPr lang="en-US" sz="1400" dirty="0" smtClean="0">
                <a:solidFill>
                  <a:schemeClr val="bg1"/>
                </a:solidFill>
                <a:latin typeface="Calibri" panose="020F0502020204030204" pitchFamily="34" charset="0"/>
                <a:hlinkClick r:id="rId5"/>
              </a:rPr>
              <a:t>/</a:t>
            </a:r>
            <a:endParaRPr lang="en-US" sz="1400" dirty="0" smtClean="0">
              <a:solidFill>
                <a:schemeClr val="bg1"/>
              </a:solidFill>
              <a:latin typeface="Calibri" panose="020F0502020204030204" pitchFamily="34" charset="0"/>
            </a:endParaRPr>
          </a:p>
          <a:p>
            <a:r>
              <a:rPr lang="en-US" sz="1400" dirty="0">
                <a:solidFill>
                  <a:schemeClr val="bg1"/>
                </a:solidFill>
                <a:latin typeface="Calibri" panose="020F0502020204030204" pitchFamily="34" charset="0"/>
                <a:hlinkClick r:id="rId6"/>
              </a:rPr>
              <a:t>https://zerocodeinstitute.com/career-opportunities-with-no-code-skills</a:t>
            </a:r>
            <a:r>
              <a:rPr lang="en-US" sz="1400" dirty="0" smtClean="0">
                <a:solidFill>
                  <a:schemeClr val="bg1"/>
                </a:solidFill>
                <a:latin typeface="Calibri" panose="020F0502020204030204" pitchFamily="34" charset="0"/>
                <a:hlinkClick r:id="rId6"/>
              </a:rPr>
              <a:t>/</a:t>
            </a:r>
            <a:endParaRPr lang="en-US" sz="1400" dirty="0" smtClean="0">
              <a:solidFill>
                <a:schemeClr val="bg1"/>
              </a:solidFill>
              <a:latin typeface="Calibri" panose="020F0502020204030204" pitchFamily="34" charset="0"/>
            </a:endParaRPr>
          </a:p>
          <a:p>
            <a:r>
              <a:rPr lang="en-US" sz="1400" dirty="0" smtClean="0">
                <a:solidFill>
                  <a:schemeClr val="bg1"/>
                </a:solidFill>
                <a:latin typeface="Calibri" panose="020F0502020204030204" pitchFamily="34" charset="0"/>
                <a:hlinkClick r:id="rId7"/>
              </a:rPr>
              <a:t>https</a:t>
            </a:r>
            <a:r>
              <a:rPr lang="en-US" sz="1400" dirty="0">
                <a:solidFill>
                  <a:schemeClr val="bg1"/>
                </a:solidFill>
                <a:latin typeface="Calibri" panose="020F0502020204030204" pitchFamily="34" charset="0"/>
                <a:hlinkClick r:id="rId7"/>
              </a:rPr>
              <a:t>://www.findcareerinfo.com/no-code-career-paths</a:t>
            </a:r>
            <a:r>
              <a:rPr lang="en-US" sz="1400" dirty="0" smtClean="0">
                <a:solidFill>
                  <a:schemeClr val="bg1"/>
                </a:solidFill>
                <a:latin typeface="Calibri" panose="020F0502020204030204" pitchFamily="34" charset="0"/>
                <a:hlinkClick r:id="rId7"/>
              </a:rPr>
              <a:t>/</a:t>
            </a:r>
            <a:r>
              <a:rPr lang="en-US" sz="1400" dirty="0">
                <a:solidFill>
                  <a:schemeClr val="bg1"/>
                </a:solidFill>
                <a:latin typeface="Calibri" panose="020F0502020204030204" pitchFamily="34" charset="0"/>
              </a:rPr>
              <a:t> </a:t>
            </a:r>
            <a:endParaRPr lang="en-US" sz="1400" dirty="0" smtClean="0">
              <a:solidFill>
                <a:schemeClr val="bg1"/>
              </a:solidFill>
              <a:latin typeface="Calibri" panose="020F0502020204030204" pitchFamily="34" charset="0"/>
            </a:endParaRPr>
          </a:p>
          <a:p>
            <a:endParaRPr lang="en-US" sz="1400" dirty="0" smtClean="0">
              <a:solidFill>
                <a:schemeClr val="bg1"/>
              </a:solidFill>
              <a:latin typeface="Calibri" panose="020F0502020204030204" pitchFamily="34" charset="0"/>
            </a:endParaRPr>
          </a:p>
        </p:txBody>
      </p:sp>
      <p:pic>
        <p:nvPicPr>
          <p:cNvPr id="2" name="Picture 1"/>
          <p:cNvPicPr>
            <a:picLocks noChangeAspect="1"/>
          </p:cNvPicPr>
          <p:nvPr/>
        </p:nvPicPr>
        <p:blipFill>
          <a:blip r:embed="rId8"/>
          <a:stretch>
            <a:fillRect/>
          </a:stretch>
        </p:blipFill>
        <p:spPr>
          <a:xfrm>
            <a:off x="954811" y="2770070"/>
            <a:ext cx="5910943" cy="3108215"/>
          </a:xfrm>
          <a:prstGeom prst="rect">
            <a:avLst/>
          </a:prstGeom>
        </p:spPr>
      </p:pic>
      <p:sp>
        <p:nvSpPr>
          <p:cNvPr id="3" name="Rectangle 2"/>
          <p:cNvSpPr/>
          <p:nvPr/>
        </p:nvSpPr>
        <p:spPr>
          <a:xfrm>
            <a:off x="34223" y="944777"/>
            <a:ext cx="6805062" cy="1477328"/>
          </a:xfrm>
          <a:prstGeom prst="rect">
            <a:avLst/>
          </a:prstGeom>
          <a:solidFill>
            <a:schemeClr val="tx1"/>
          </a:solidFill>
        </p:spPr>
        <p:txBody>
          <a:bodyPr wrap="square">
            <a:spAutoFit/>
          </a:bodyPr>
          <a:lstStyle/>
          <a:p>
            <a:r>
              <a:rPr lang="en-US" dirty="0">
                <a:solidFill>
                  <a:schemeClr val="bg1"/>
                </a:solidFill>
              </a:rPr>
              <a:t>The rise of no-code technology is transforming the way we think about digital creation. No longer is app development or workflow automation limited to traditional coders; no-code platforms empower anyone to build sophisticated digital tools and solutions without needing programming skills. </a:t>
            </a:r>
          </a:p>
        </p:txBody>
      </p:sp>
    </p:spTree>
    <p:extLst>
      <p:ext uri="{BB962C8B-B14F-4D97-AF65-F5344CB8AC3E}">
        <p14:creationId xmlns:p14="http://schemas.microsoft.com/office/powerpoint/2010/main" val="24079759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9">
            <a:extLst>
              <a:ext uri="{FF2B5EF4-FFF2-40B4-BE49-F238E27FC236}">
                <a16:creationId xmlns:a16="http://schemas.microsoft.com/office/drawing/2014/main" xmlns="" id="{F9967EFE-6240-7C4B-80D1-EF2EA16A45A9}"/>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0" y="1"/>
            <a:ext cx="6858000" cy="9144000"/>
          </a:xfrm>
        </p:spPr>
      </p:pic>
      <p:sp>
        <p:nvSpPr>
          <p:cNvPr id="8" name="직사각형 7">
            <a:extLst>
              <a:ext uri="{FF2B5EF4-FFF2-40B4-BE49-F238E27FC236}">
                <a16:creationId xmlns:a16="http://schemas.microsoft.com/office/drawing/2014/main" xmlns="" id="{3421B999-485A-4246-9413-F6534E12A270}"/>
              </a:ext>
            </a:extLst>
          </p:cNvPr>
          <p:cNvSpPr/>
          <p:nvPr/>
        </p:nvSpPr>
        <p:spPr>
          <a:xfrm>
            <a:off x="7754" y="0"/>
            <a:ext cx="2768103" cy="9144000"/>
          </a:xfrm>
          <a:prstGeom prst="rect">
            <a:avLst/>
          </a:prstGeom>
          <a:solidFill>
            <a:schemeClr val="accent2">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xmlns="" id="{B33EEBDC-40A6-7A49-AA82-6D6D55E4A568}"/>
              </a:ext>
            </a:extLst>
          </p:cNvPr>
          <p:cNvSpPr txBox="1"/>
          <p:nvPr/>
        </p:nvSpPr>
        <p:spPr>
          <a:xfrm>
            <a:off x="-7754" y="1"/>
            <a:ext cx="6484754" cy="646331"/>
          </a:xfrm>
          <a:prstGeom prst="rect">
            <a:avLst/>
          </a:prstGeom>
          <a:noFill/>
        </p:spPr>
        <p:txBody>
          <a:bodyPr wrap="square" rtlCol="0">
            <a:spAutoFit/>
          </a:bodyPr>
          <a:lstStyle>
            <a:defPPr>
              <a:defRPr lang="ko-KR"/>
            </a:defPPr>
            <a:lvl1pPr>
              <a:defRPr sz="4400" b="0" spc="-150">
                <a:latin typeface="+mj-lt"/>
              </a:defRPr>
            </a:lvl1pPr>
          </a:lstStyle>
          <a:p>
            <a:r>
              <a:rPr lang="en-US" altLang="ko-KR" sz="3600" spc="0" dirty="0" smtClean="0">
                <a:solidFill>
                  <a:schemeClr val="bg1"/>
                </a:solidFill>
              </a:rPr>
              <a:t>NO CODE &amp; LOW CODE – Market Share Size</a:t>
            </a:r>
            <a:endParaRPr lang="ko-KR" altLang="en-US" sz="3600" spc="0" dirty="0">
              <a:solidFill>
                <a:schemeClr val="bg1"/>
              </a:solidFill>
            </a:endParaRPr>
          </a:p>
        </p:txBody>
      </p:sp>
      <p:pic>
        <p:nvPicPr>
          <p:cNvPr id="1026" name="Picture 2" descr="No Code Statistics - Market Growth &amp; Predictions (Updated 20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70" y="2798085"/>
            <a:ext cx="6937332" cy="386844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562" y="6790568"/>
            <a:ext cx="6873508" cy="1415772"/>
          </a:xfrm>
          <a:prstGeom prst="rect">
            <a:avLst/>
          </a:prstGeom>
          <a:solidFill>
            <a:schemeClr val="tx1"/>
          </a:solidFill>
        </p:spPr>
        <p:txBody>
          <a:bodyPr wrap="square">
            <a:spAutoFit/>
          </a:bodyPr>
          <a:lstStyle/>
          <a:p>
            <a:r>
              <a:rPr lang="en-US" sz="1600" b="1" dirty="0" smtClean="0">
                <a:solidFill>
                  <a:schemeClr val="bg1"/>
                </a:solidFill>
              </a:rPr>
              <a:t>References:</a:t>
            </a:r>
          </a:p>
          <a:p>
            <a:pPr marL="285750" indent="-285750">
              <a:buFont typeface="Wingdings" panose="05000000000000000000" pitchFamily="2" charset="2"/>
              <a:buChar char="q"/>
            </a:pPr>
            <a:r>
              <a:rPr lang="en-US" sz="1400" dirty="0">
                <a:solidFill>
                  <a:schemeClr val="bg1"/>
                </a:solidFill>
                <a:latin typeface="Calibri" panose="020F0502020204030204" pitchFamily="34" charset="0"/>
                <a:hlinkClick r:id="rId4"/>
              </a:rPr>
              <a:t>https://</a:t>
            </a:r>
            <a:r>
              <a:rPr lang="en-US" sz="1400" dirty="0" smtClean="0">
                <a:solidFill>
                  <a:schemeClr val="bg1"/>
                </a:solidFill>
                <a:latin typeface="Calibri" panose="020F0502020204030204" pitchFamily="34" charset="0"/>
                <a:hlinkClick r:id="rId4"/>
              </a:rPr>
              <a:t>www.thebusinessresearchcompany.com/report/no-code-development-platforms-global-market-report</a:t>
            </a:r>
            <a:endParaRPr lang="en-US" sz="1400" dirty="0" smtClean="0">
              <a:solidFill>
                <a:schemeClr val="bg1"/>
              </a:solidFill>
              <a:latin typeface="Calibri" panose="020F0502020204030204" pitchFamily="34" charset="0"/>
            </a:endParaRPr>
          </a:p>
          <a:p>
            <a:pPr marL="285750" indent="-285750">
              <a:buFont typeface="Wingdings" panose="05000000000000000000" pitchFamily="2" charset="2"/>
              <a:buChar char="q"/>
            </a:pPr>
            <a:r>
              <a:rPr lang="en-US" sz="1400" dirty="0">
                <a:solidFill>
                  <a:schemeClr val="bg1"/>
                </a:solidFill>
                <a:latin typeface="Calibri" panose="020F0502020204030204" pitchFamily="34" charset="0"/>
                <a:hlinkClick r:id="rId5"/>
              </a:rPr>
              <a:t>https://codeconductor.ai/blog/no-code-statistics</a:t>
            </a:r>
            <a:r>
              <a:rPr lang="en-US" sz="1400" dirty="0" smtClean="0">
                <a:solidFill>
                  <a:schemeClr val="bg1"/>
                </a:solidFill>
                <a:latin typeface="Calibri" panose="020F0502020204030204" pitchFamily="34" charset="0"/>
                <a:hlinkClick r:id="rId5"/>
              </a:rPr>
              <a:t>/</a:t>
            </a:r>
            <a:endParaRPr lang="en-US" sz="1400" dirty="0" smtClean="0">
              <a:solidFill>
                <a:schemeClr val="bg1"/>
              </a:solidFill>
              <a:latin typeface="Calibri" panose="020F0502020204030204" pitchFamily="34" charset="0"/>
            </a:endParaRPr>
          </a:p>
          <a:p>
            <a:pPr marL="285750" indent="-285750">
              <a:buFont typeface="Wingdings" panose="05000000000000000000" pitchFamily="2" charset="2"/>
              <a:buChar char="q"/>
            </a:pPr>
            <a:r>
              <a:rPr lang="en-US" sz="1400" dirty="0" smtClean="0">
                <a:solidFill>
                  <a:schemeClr val="bg1"/>
                </a:solidFill>
                <a:latin typeface="Calibri" panose="020F0502020204030204" pitchFamily="34" charset="0"/>
                <a:hlinkClick r:id="rId6"/>
              </a:rPr>
              <a:t>https</a:t>
            </a:r>
            <a:r>
              <a:rPr lang="en-US" sz="1400" dirty="0">
                <a:solidFill>
                  <a:schemeClr val="bg1"/>
                </a:solidFill>
                <a:latin typeface="Calibri" panose="020F0502020204030204" pitchFamily="34" charset="0"/>
                <a:hlinkClick r:id="rId6"/>
              </a:rPr>
              <a:t>://wpconnect.co/blog/nocode-lowcode-opensource-ecosystem</a:t>
            </a:r>
            <a:r>
              <a:rPr lang="en-US" sz="1400" dirty="0" smtClean="0">
                <a:solidFill>
                  <a:schemeClr val="bg1"/>
                </a:solidFill>
                <a:latin typeface="Calibri" panose="020F0502020204030204" pitchFamily="34" charset="0"/>
                <a:hlinkClick r:id="rId6"/>
              </a:rPr>
              <a:t>/</a:t>
            </a:r>
            <a:endParaRPr lang="en-US" sz="1400" dirty="0" smtClean="0">
              <a:solidFill>
                <a:schemeClr val="bg1"/>
              </a:solidFill>
              <a:latin typeface="Calibri" panose="020F0502020204030204" pitchFamily="34" charset="0"/>
            </a:endParaRPr>
          </a:p>
          <a:p>
            <a:endParaRPr lang="en-US" sz="1400" dirty="0" smtClean="0">
              <a:solidFill>
                <a:schemeClr val="bg1"/>
              </a:solidFill>
              <a:latin typeface="Calibri" panose="020F0502020204030204" pitchFamily="34" charset="0"/>
            </a:endParaRPr>
          </a:p>
        </p:txBody>
      </p:sp>
      <p:sp>
        <p:nvSpPr>
          <p:cNvPr id="11" name="Rectangle 10"/>
          <p:cNvSpPr/>
          <p:nvPr/>
        </p:nvSpPr>
        <p:spPr>
          <a:xfrm>
            <a:off x="7754" y="644152"/>
            <a:ext cx="6873508" cy="2585323"/>
          </a:xfrm>
          <a:prstGeom prst="rect">
            <a:avLst/>
          </a:prstGeom>
          <a:solidFill>
            <a:schemeClr val="tx1"/>
          </a:solidFill>
        </p:spPr>
        <p:txBody>
          <a:bodyPr wrap="square">
            <a:spAutoFit/>
          </a:bodyPr>
          <a:lstStyle/>
          <a:p>
            <a:r>
              <a:rPr lang="en-US" b="1" dirty="0" smtClean="0">
                <a:solidFill>
                  <a:schemeClr val="bg1"/>
                </a:solidFill>
                <a:latin typeface="Calibri" panose="020F0502020204030204" pitchFamily="34" charset="0"/>
              </a:rPr>
              <a:t>Current : </a:t>
            </a:r>
            <a:r>
              <a:rPr lang="en-US" sz="3600" dirty="0" smtClean="0">
                <a:solidFill>
                  <a:schemeClr val="bg1"/>
                </a:solidFill>
                <a:latin typeface="Calibri" panose="020F0502020204030204" pitchFamily="34" charset="0"/>
              </a:rPr>
              <a:t>$35.61 billion</a:t>
            </a:r>
          </a:p>
          <a:p>
            <a:r>
              <a:rPr lang="en-US" b="1" dirty="0" smtClean="0">
                <a:solidFill>
                  <a:schemeClr val="bg1"/>
                </a:solidFill>
                <a:latin typeface="Calibri" panose="020F0502020204030204" pitchFamily="34" charset="0"/>
              </a:rPr>
              <a:t>Future : </a:t>
            </a:r>
            <a:r>
              <a:rPr lang="en-US" sz="3600" dirty="0" smtClean="0">
                <a:solidFill>
                  <a:schemeClr val="bg1"/>
                </a:solidFill>
                <a:latin typeface="Calibri" panose="020F0502020204030204" pitchFamily="34" charset="0"/>
              </a:rPr>
              <a:t>$</a:t>
            </a:r>
            <a:r>
              <a:rPr lang="en-US" sz="3600" dirty="0">
                <a:solidFill>
                  <a:schemeClr val="bg1"/>
                </a:solidFill>
                <a:latin typeface="Calibri" panose="020F0502020204030204" pitchFamily="34" charset="0"/>
              </a:rPr>
              <a:t>86.55 </a:t>
            </a:r>
            <a:r>
              <a:rPr lang="en-US" sz="3600" dirty="0" smtClean="0">
                <a:solidFill>
                  <a:schemeClr val="bg1"/>
                </a:solidFill>
                <a:latin typeface="Calibri" panose="020F0502020204030204" pitchFamily="34" charset="0"/>
              </a:rPr>
              <a:t>billion </a:t>
            </a:r>
            <a:r>
              <a:rPr lang="en-US" b="1" dirty="0">
                <a:solidFill>
                  <a:schemeClr val="bg1"/>
                </a:solidFill>
                <a:latin typeface="Calibri" panose="020F0502020204030204" pitchFamily="34" charset="0"/>
              </a:rPr>
              <a:t>by 2029</a:t>
            </a:r>
          </a:p>
          <a:p>
            <a:endParaRPr lang="en-US" sz="1400" dirty="0" smtClean="0">
              <a:solidFill>
                <a:schemeClr val="bg1"/>
              </a:solidFill>
              <a:latin typeface="Calibri" panose="020F0502020204030204" pitchFamily="34" charset="0"/>
            </a:endParaRPr>
          </a:p>
          <a:p>
            <a:pPr marL="285750" indent="-285750">
              <a:buFont typeface="Wingdings" panose="05000000000000000000" pitchFamily="2" charset="2"/>
              <a:buChar char="q"/>
            </a:pPr>
            <a:r>
              <a:rPr lang="en-US" sz="1400" dirty="0" smtClean="0">
                <a:solidFill>
                  <a:schemeClr val="bg1"/>
                </a:solidFill>
                <a:latin typeface="Calibri" panose="020F0502020204030204" pitchFamily="34" charset="0"/>
              </a:rPr>
              <a:t>The </a:t>
            </a:r>
            <a:r>
              <a:rPr lang="en-US" sz="1400" dirty="0">
                <a:solidFill>
                  <a:schemeClr val="bg1"/>
                </a:solidFill>
                <a:latin typeface="Calibri" panose="020F0502020204030204" pitchFamily="34" charset="0"/>
              </a:rPr>
              <a:t>no-code development platforms market size has grown exponentially in recent years. It will grow from $28.11 billion in 2024 to $35.61 billion in 2025 at a compound annual growth rate (CAGR) of 26.7</a:t>
            </a:r>
            <a:r>
              <a:rPr lang="en-US" sz="1400" dirty="0" smtClean="0">
                <a:solidFill>
                  <a:schemeClr val="bg1"/>
                </a:solidFill>
                <a:latin typeface="Calibri" panose="020F0502020204030204" pitchFamily="34" charset="0"/>
              </a:rPr>
              <a:t>%.</a:t>
            </a:r>
          </a:p>
          <a:p>
            <a:pPr marL="285750" indent="-285750">
              <a:buFont typeface="Wingdings" panose="05000000000000000000" pitchFamily="2" charset="2"/>
              <a:buChar char="q"/>
            </a:pPr>
            <a:r>
              <a:rPr lang="en-US" sz="1400" dirty="0">
                <a:solidFill>
                  <a:schemeClr val="bg1"/>
                </a:solidFill>
                <a:latin typeface="Calibri" panose="020F0502020204030204" pitchFamily="34" charset="0"/>
              </a:rPr>
              <a:t>Expected to grow to </a:t>
            </a:r>
            <a:r>
              <a:rPr lang="en-US" sz="2000" dirty="0">
                <a:solidFill>
                  <a:schemeClr val="bg1"/>
                </a:solidFill>
                <a:latin typeface="Calibri" panose="020F0502020204030204" pitchFamily="34" charset="0"/>
              </a:rPr>
              <a:t>$86.55 billion </a:t>
            </a:r>
            <a:r>
              <a:rPr lang="en-US" sz="1400" dirty="0">
                <a:solidFill>
                  <a:schemeClr val="bg1"/>
                </a:solidFill>
                <a:latin typeface="Calibri" panose="020F0502020204030204" pitchFamily="34" charset="0"/>
              </a:rPr>
              <a:t>in 2029 at a compound annual growth rate (CAGR) of 24.9%</a:t>
            </a:r>
            <a:endParaRPr lang="en-US" sz="1400" dirty="0" smtClean="0">
              <a:solidFill>
                <a:schemeClr val="bg1"/>
              </a:solidFill>
              <a:latin typeface="Calibri" panose="020F0502020204030204" pitchFamily="34" charset="0"/>
            </a:endParaRPr>
          </a:p>
        </p:txBody>
      </p:sp>
    </p:spTree>
    <p:extLst>
      <p:ext uri="{BB962C8B-B14F-4D97-AF65-F5344CB8AC3E}">
        <p14:creationId xmlns:p14="http://schemas.microsoft.com/office/powerpoint/2010/main" val="30267635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9">
            <a:extLst>
              <a:ext uri="{FF2B5EF4-FFF2-40B4-BE49-F238E27FC236}">
                <a16:creationId xmlns:a16="http://schemas.microsoft.com/office/drawing/2014/main" xmlns="" id="{F9967EFE-6240-7C4B-80D1-EF2EA16A45A9}"/>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32658" y="1"/>
            <a:ext cx="6858000" cy="9144000"/>
          </a:xfrm>
        </p:spPr>
      </p:pic>
      <p:sp>
        <p:nvSpPr>
          <p:cNvPr id="8" name="직사각형 7">
            <a:extLst>
              <a:ext uri="{FF2B5EF4-FFF2-40B4-BE49-F238E27FC236}">
                <a16:creationId xmlns:a16="http://schemas.microsoft.com/office/drawing/2014/main" xmlns="" id="{3421B999-485A-4246-9413-F6534E12A270}"/>
              </a:ext>
            </a:extLst>
          </p:cNvPr>
          <p:cNvSpPr/>
          <p:nvPr/>
        </p:nvSpPr>
        <p:spPr>
          <a:xfrm>
            <a:off x="18616" y="7771"/>
            <a:ext cx="2768103" cy="9144000"/>
          </a:xfrm>
          <a:prstGeom prst="rect">
            <a:avLst/>
          </a:prstGeom>
          <a:solidFill>
            <a:schemeClr val="accent2">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xmlns="" id="{B33EEBDC-40A6-7A49-AA82-6D6D55E4A568}"/>
              </a:ext>
            </a:extLst>
          </p:cNvPr>
          <p:cNvSpPr txBox="1"/>
          <p:nvPr/>
        </p:nvSpPr>
        <p:spPr>
          <a:xfrm>
            <a:off x="-32658" y="-75846"/>
            <a:ext cx="5097646" cy="646331"/>
          </a:xfrm>
          <a:prstGeom prst="rect">
            <a:avLst/>
          </a:prstGeom>
          <a:noFill/>
        </p:spPr>
        <p:txBody>
          <a:bodyPr wrap="square" rtlCol="0">
            <a:spAutoFit/>
          </a:bodyPr>
          <a:lstStyle>
            <a:defPPr>
              <a:defRPr lang="ko-KR"/>
            </a:defPPr>
            <a:lvl1pPr>
              <a:defRPr sz="4400" b="0" spc="-150">
                <a:latin typeface="+mj-lt"/>
              </a:defRPr>
            </a:lvl1pPr>
          </a:lstStyle>
          <a:p>
            <a:r>
              <a:rPr lang="en-US" altLang="ko-KR" sz="3600" spc="0" dirty="0" smtClean="0">
                <a:solidFill>
                  <a:schemeClr val="bg1"/>
                </a:solidFill>
              </a:rPr>
              <a:t>Let’s Define – BIG Picture </a:t>
            </a:r>
            <a:endParaRPr lang="ko-KR" altLang="en-US" sz="3600" spc="0" dirty="0">
              <a:solidFill>
                <a:schemeClr val="bg1"/>
              </a:solidFill>
            </a:endParaRPr>
          </a:p>
        </p:txBody>
      </p:sp>
      <p:sp>
        <p:nvSpPr>
          <p:cNvPr id="5" name="Rectangle 4"/>
          <p:cNvSpPr/>
          <p:nvPr/>
        </p:nvSpPr>
        <p:spPr>
          <a:xfrm>
            <a:off x="0" y="570485"/>
            <a:ext cx="6848700" cy="2369880"/>
          </a:xfrm>
          <a:prstGeom prst="rect">
            <a:avLst/>
          </a:prstGeom>
          <a:solidFill>
            <a:schemeClr val="tx1"/>
          </a:solidFill>
        </p:spPr>
        <p:txBody>
          <a:bodyPr wrap="square">
            <a:spAutoFit/>
          </a:bodyPr>
          <a:lstStyle/>
          <a:p>
            <a:r>
              <a:rPr lang="en-US" b="1" dirty="0">
                <a:solidFill>
                  <a:schemeClr val="bg1"/>
                </a:solidFill>
              </a:rPr>
              <a:t>What is </a:t>
            </a:r>
            <a:r>
              <a:rPr lang="en-US" b="1" dirty="0" err="1">
                <a:solidFill>
                  <a:schemeClr val="bg1"/>
                </a:solidFill>
              </a:rPr>
              <a:t>WorkFlow</a:t>
            </a:r>
            <a:r>
              <a:rPr lang="en-US" b="1" dirty="0">
                <a:solidFill>
                  <a:schemeClr val="bg1"/>
                </a:solidFill>
              </a:rPr>
              <a:t>? [In terms of Software] </a:t>
            </a:r>
            <a:endParaRPr lang="en-US" b="1" dirty="0" smtClean="0">
              <a:solidFill>
                <a:schemeClr val="bg1"/>
              </a:solidFill>
            </a:endParaRPr>
          </a:p>
          <a:p>
            <a:r>
              <a:rPr lang="en-US" sz="1400" dirty="0" smtClean="0">
                <a:solidFill>
                  <a:schemeClr val="bg1"/>
                </a:solidFill>
              </a:rPr>
              <a:t>A </a:t>
            </a:r>
            <a:r>
              <a:rPr lang="en-US" sz="1400" dirty="0">
                <a:solidFill>
                  <a:schemeClr val="bg1"/>
                </a:solidFill>
              </a:rPr>
              <a:t>workflow is a system for managing repetitive processes and tasks which occur in a particular order. They are the mechanism by which people and enterprises accomplish their work, whether manufacturing a product, providing a service, processing information or any other value-generating activity</a:t>
            </a:r>
            <a:r>
              <a:rPr lang="en-US" sz="1400" dirty="0" smtClean="0">
                <a:solidFill>
                  <a:schemeClr val="bg1"/>
                </a:solidFill>
              </a:rPr>
              <a:t>.</a:t>
            </a:r>
            <a:endParaRPr lang="en-US" sz="1400" dirty="0">
              <a:solidFill>
                <a:schemeClr val="bg1"/>
              </a:solidFill>
            </a:endParaRPr>
          </a:p>
          <a:p>
            <a:r>
              <a:rPr lang="en-US" b="1" dirty="0">
                <a:solidFill>
                  <a:schemeClr val="bg1"/>
                </a:solidFill>
              </a:rPr>
              <a:t>References</a:t>
            </a:r>
            <a:r>
              <a:rPr lang="en-US" b="1" dirty="0">
                <a:solidFill>
                  <a:schemeClr val="bg1"/>
                </a:solidFill>
              </a:rPr>
              <a:t>:</a:t>
            </a:r>
          </a:p>
          <a:p>
            <a:r>
              <a:rPr lang="en-US" sz="1400" dirty="0">
                <a:solidFill>
                  <a:schemeClr val="bg1"/>
                </a:solidFill>
                <a:hlinkClick r:id="rId3"/>
              </a:rPr>
              <a:t>https://</a:t>
            </a:r>
            <a:r>
              <a:rPr lang="en-US" sz="1400" dirty="0" smtClean="0">
                <a:solidFill>
                  <a:schemeClr val="bg1"/>
                </a:solidFill>
                <a:hlinkClick r:id="rId3"/>
              </a:rPr>
              <a:t>www.ibm.com/think/topics/workflow</a:t>
            </a:r>
            <a:r>
              <a:rPr lang="en-US" sz="1400" dirty="0" smtClean="0">
                <a:solidFill>
                  <a:schemeClr val="bg1"/>
                </a:solidFill>
              </a:rPr>
              <a:t> </a:t>
            </a:r>
            <a:endParaRPr lang="en-US" sz="1400" dirty="0">
              <a:solidFill>
                <a:schemeClr val="bg1"/>
              </a:solidFill>
            </a:endParaRPr>
          </a:p>
          <a:p>
            <a:r>
              <a:rPr lang="en-US" sz="1400" dirty="0">
                <a:solidFill>
                  <a:schemeClr val="bg1"/>
                </a:solidFill>
                <a:hlinkClick r:id="rId4"/>
              </a:rPr>
              <a:t>https://</a:t>
            </a:r>
            <a:r>
              <a:rPr lang="en-US" sz="1400" dirty="0" smtClean="0">
                <a:solidFill>
                  <a:schemeClr val="bg1"/>
                </a:solidFill>
                <a:hlinkClick r:id="rId4"/>
              </a:rPr>
              <a:t>asana.com/resources/workflow-examples</a:t>
            </a:r>
            <a:r>
              <a:rPr lang="en-US" sz="1400" dirty="0" smtClean="0">
                <a:solidFill>
                  <a:schemeClr val="bg1"/>
                </a:solidFill>
              </a:rPr>
              <a:t> </a:t>
            </a:r>
            <a:endParaRPr lang="en-US" sz="1400" dirty="0">
              <a:solidFill>
                <a:schemeClr val="bg1"/>
              </a:solidFill>
            </a:endParaRPr>
          </a:p>
          <a:p>
            <a:r>
              <a:rPr lang="en-US" sz="1400" dirty="0">
                <a:solidFill>
                  <a:schemeClr val="bg1"/>
                </a:solidFill>
              </a:rPr>
              <a:t> </a:t>
            </a:r>
            <a:r>
              <a:rPr lang="en-US" sz="1400" dirty="0">
                <a:solidFill>
                  <a:schemeClr val="bg1"/>
                </a:solidFill>
                <a:hlinkClick r:id="rId5"/>
              </a:rPr>
              <a:t>https://www.geeksforgeeks.org/software-engineering/what-is-workflow</a:t>
            </a:r>
            <a:r>
              <a:rPr lang="en-US" sz="1400" dirty="0" smtClean="0">
                <a:solidFill>
                  <a:schemeClr val="bg1"/>
                </a:solidFill>
                <a:hlinkClick r:id="rId5"/>
              </a:rPr>
              <a:t>/</a:t>
            </a:r>
            <a:r>
              <a:rPr lang="en-US" sz="1400" dirty="0" smtClean="0">
                <a:solidFill>
                  <a:schemeClr val="bg1"/>
                </a:solidFill>
              </a:rPr>
              <a:t> </a:t>
            </a:r>
            <a:endParaRPr lang="en-US" sz="1400" dirty="0">
              <a:solidFill>
                <a:schemeClr val="bg1"/>
              </a:solidFill>
            </a:endParaRPr>
          </a:p>
          <a:p>
            <a:r>
              <a:rPr lang="en-US" sz="1400" dirty="0">
                <a:solidFill>
                  <a:schemeClr val="bg1"/>
                </a:solidFill>
              </a:rPr>
              <a:t> </a:t>
            </a:r>
            <a:r>
              <a:rPr lang="en-US" sz="1400" dirty="0">
                <a:solidFill>
                  <a:schemeClr val="bg1"/>
                </a:solidFill>
                <a:hlinkClick r:id="rId6"/>
              </a:rPr>
              <a:t>https://</a:t>
            </a:r>
            <a:r>
              <a:rPr lang="en-US" sz="1400" dirty="0" smtClean="0">
                <a:solidFill>
                  <a:schemeClr val="bg1"/>
                </a:solidFill>
                <a:hlinkClick r:id="rId6"/>
              </a:rPr>
              <a:t>www.techtarget.com/searchcio/definition/workflow</a:t>
            </a:r>
            <a:r>
              <a:rPr lang="en-US" sz="1400" dirty="0" smtClean="0">
                <a:solidFill>
                  <a:schemeClr val="bg1"/>
                </a:solidFill>
              </a:rPr>
              <a:t> </a:t>
            </a:r>
            <a:endParaRPr lang="en-US" sz="1400" dirty="0">
              <a:solidFill>
                <a:schemeClr val="bg1"/>
              </a:solidFill>
            </a:endParaRPr>
          </a:p>
        </p:txBody>
      </p:sp>
      <p:sp>
        <p:nvSpPr>
          <p:cNvPr id="11" name="Rectangle 10"/>
          <p:cNvSpPr/>
          <p:nvPr/>
        </p:nvSpPr>
        <p:spPr>
          <a:xfrm>
            <a:off x="2" y="3422540"/>
            <a:ext cx="6848700" cy="2431435"/>
          </a:xfrm>
          <a:prstGeom prst="rect">
            <a:avLst/>
          </a:prstGeom>
          <a:solidFill>
            <a:schemeClr val="tx1"/>
          </a:solidFill>
        </p:spPr>
        <p:txBody>
          <a:bodyPr wrap="square">
            <a:spAutoFit/>
          </a:bodyPr>
          <a:lstStyle/>
          <a:p>
            <a:r>
              <a:rPr lang="en-US" b="1" dirty="0">
                <a:solidFill>
                  <a:schemeClr val="bg1"/>
                </a:solidFill>
              </a:rPr>
              <a:t>What is Integration? [In terms of Software]</a:t>
            </a:r>
          </a:p>
          <a:p>
            <a:r>
              <a:rPr lang="en-US" sz="1400" dirty="0">
                <a:solidFill>
                  <a:schemeClr val="bg1"/>
                </a:solidFill>
              </a:rPr>
              <a:t>Software integration is the process of connecting different software parts or applications to enable seamless data sharing without manual intervention. This process involves a central hub that collects and processes data, distributing it among the applications that need it to perform their tasks. Software integration can connect different parts of the same software or different system platforms to share metrics and data.</a:t>
            </a:r>
          </a:p>
          <a:p>
            <a:r>
              <a:rPr lang="en-US" b="1" dirty="0" smtClean="0">
                <a:solidFill>
                  <a:schemeClr val="bg1"/>
                </a:solidFill>
              </a:rPr>
              <a:t>References</a:t>
            </a:r>
            <a:r>
              <a:rPr lang="en-US" b="1" dirty="0">
                <a:solidFill>
                  <a:schemeClr val="bg1"/>
                </a:solidFill>
              </a:rPr>
              <a:t>:</a:t>
            </a:r>
          </a:p>
          <a:p>
            <a:r>
              <a:rPr lang="en-US" sz="1400" dirty="0">
                <a:solidFill>
                  <a:schemeClr val="bg1"/>
                </a:solidFill>
                <a:hlinkClick r:id="rId7"/>
              </a:rPr>
              <a:t>https://</a:t>
            </a:r>
            <a:r>
              <a:rPr lang="en-US" sz="1400" dirty="0" smtClean="0">
                <a:solidFill>
                  <a:schemeClr val="bg1"/>
                </a:solidFill>
                <a:hlinkClick r:id="rId7"/>
              </a:rPr>
              <a:t>www.ibm.com/think/topics/application-integration</a:t>
            </a:r>
            <a:r>
              <a:rPr lang="en-US" sz="1400" dirty="0" smtClean="0">
                <a:solidFill>
                  <a:schemeClr val="bg1"/>
                </a:solidFill>
              </a:rPr>
              <a:t> </a:t>
            </a:r>
            <a:endParaRPr lang="en-US" sz="1400" dirty="0">
              <a:solidFill>
                <a:schemeClr val="bg1"/>
              </a:solidFill>
            </a:endParaRPr>
          </a:p>
          <a:p>
            <a:r>
              <a:rPr lang="en-US" sz="1400" dirty="0">
                <a:solidFill>
                  <a:schemeClr val="bg1"/>
                </a:solidFill>
                <a:hlinkClick r:id="rId8"/>
              </a:rPr>
              <a:t>https://</a:t>
            </a:r>
            <a:r>
              <a:rPr lang="en-US" sz="1400" dirty="0" smtClean="0">
                <a:solidFill>
                  <a:schemeClr val="bg1"/>
                </a:solidFill>
                <a:hlinkClick r:id="rId8"/>
              </a:rPr>
              <a:t>www.snaplogic.com/glossary/software-integration</a:t>
            </a:r>
            <a:r>
              <a:rPr lang="en-US" sz="1400" dirty="0" smtClean="0">
                <a:solidFill>
                  <a:schemeClr val="bg1"/>
                </a:solidFill>
              </a:rPr>
              <a:t> </a:t>
            </a:r>
            <a:endParaRPr lang="en-US" sz="1400" dirty="0">
              <a:solidFill>
                <a:schemeClr val="bg1"/>
              </a:solidFill>
            </a:endParaRPr>
          </a:p>
          <a:p>
            <a:r>
              <a:rPr lang="en-US" sz="1400" dirty="0">
                <a:solidFill>
                  <a:schemeClr val="bg1"/>
                </a:solidFill>
                <a:hlinkClick r:id="rId9"/>
              </a:rPr>
              <a:t>https://www.workato.com/the-connector/software-integration</a:t>
            </a:r>
            <a:r>
              <a:rPr lang="en-US" sz="1400" dirty="0" smtClean="0">
                <a:solidFill>
                  <a:schemeClr val="bg1"/>
                </a:solidFill>
                <a:hlinkClick r:id="rId9"/>
              </a:rPr>
              <a:t>/</a:t>
            </a:r>
            <a:r>
              <a:rPr lang="en-US" sz="1400" dirty="0" smtClean="0">
                <a:solidFill>
                  <a:schemeClr val="bg1"/>
                </a:solidFill>
              </a:rPr>
              <a:t> </a:t>
            </a:r>
            <a:r>
              <a:rPr lang="en-US" b="1" dirty="0" smtClean="0">
                <a:solidFill>
                  <a:schemeClr val="bg1"/>
                </a:solidFill>
              </a:rPr>
              <a:t> </a:t>
            </a:r>
            <a:endParaRPr lang="en-US" b="1" dirty="0">
              <a:solidFill>
                <a:schemeClr val="bg1"/>
              </a:solidFill>
            </a:endParaRPr>
          </a:p>
        </p:txBody>
      </p:sp>
      <p:sp>
        <p:nvSpPr>
          <p:cNvPr id="12" name="Rectangle 11"/>
          <p:cNvSpPr/>
          <p:nvPr/>
        </p:nvSpPr>
        <p:spPr>
          <a:xfrm>
            <a:off x="9300" y="6517428"/>
            <a:ext cx="6848700" cy="2585323"/>
          </a:xfrm>
          <a:prstGeom prst="rect">
            <a:avLst/>
          </a:prstGeom>
          <a:solidFill>
            <a:schemeClr val="tx1"/>
          </a:solidFill>
        </p:spPr>
        <p:txBody>
          <a:bodyPr wrap="square">
            <a:spAutoFit/>
          </a:bodyPr>
          <a:lstStyle/>
          <a:p>
            <a:r>
              <a:rPr lang="en-US" b="1" dirty="0">
                <a:solidFill>
                  <a:schemeClr val="bg1"/>
                </a:solidFill>
              </a:rPr>
              <a:t>What is Automation? [In terms of Software]</a:t>
            </a:r>
          </a:p>
          <a:p>
            <a:r>
              <a:rPr lang="en-US" sz="1400" dirty="0" smtClean="0">
                <a:solidFill>
                  <a:schemeClr val="bg1"/>
                </a:solidFill>
              </a:rPr>
              <a:t>Automation </a:t>
            </a:r>
            <a:r>
              <a:rPr lang="en-US" sz="1400" dirty="0">
                <a:solidFill>
                  <a:schemeClr val="bg1"/>
                </a:solidFill>
              </a:rPr>
              <a:t>is the application of technology, programs, robotics or processes to achieve outcomes with minimal human input.</a:t>
            </a:r>
          </a:p>
          <a:p>
            <a:r>
              <a:rPr lang="en-US" sz="1400" dirty="0" smtClean="0">
                <a:solidFill>
                  <a:schemeClr val="bg1"/>
                </a:solidFill>
              </a:rPr>
              <a:t>The </a:t>
            </a:r>
            <a:r>
              <a:rPr lang="en-US" sz="1400" dirty="0">
                <a:solidFill>
                  <a:schemeClr val="bg1"/>
                </a:solidFill>
              </a:rPr>
              <a:t>term "Automation" was first used in 1946 by General Motors to describe the automatic handling of parts in manufacturing. </a:t>
            </a:r>
            <a:r>
              <a:rPr lang="en-US" sz="1400" dirty="0">
                <a:solidFill>
                  <a:schemeClr val="bg1"/>
                </a:solidFill>
              </a:rPr>
              <a:t>However, today, it has expanded far beyond manufacturing and is used across various fields, including finance, healthcare, and software development, to streamline processes and reduce human involvement.</a:t>
            </a:r>
          </a:p>
          <a:p>
            <a:r>
              <a:rPr lang="en-US" b="1" dirty="0" smtClean="0">
                <a:solidFill>
                  <a:schemeClr val="bg1"/>
                </a:solidFill>
              </a:rPr>
              <a:t>References</a:t>
            </a:r>
            <a:r>
              <a:rPr lang="en-US" b="1" dirty="0">
                <a:solidFill>
                  <a:schemeClr val="bg1"/>
                </a:solidFill>
              </a:rPr>
              <a:t>:</a:t>
            </a:r>
          </a:p>
          <a:p>
            <a:r>
              <a:rPr lang="en-US" sz="1400" dirty="0">
                <a:solidFill>
                  <a:schemeClr val="bg1"/>
                </a:solidFill>
                <a:hlinkClick r:id="rId10"/>
              </a:rPr>
              <a:t>https://</a:t>
            </a:r>
            <a:r>
              <a:rPr lang="en-US" sz="1400" dirty="0" smtClean="0">
                <a:solidFill>
                  <a:schemeClr val="bg1"/>
                </a:solidFill>
                <a:hlinkClick r:id="rId10"/>
              </a:rPr>
              <a:t>www.ibm.com/think/topics/automation</a:t>
            </a:r>
            <a:r>
              <a:rPr lang="en-US" sz="1400" dirty="0" smtClean="0">
                <a:solidFill>
                  <a:schemeClr val="bg1"/>
                </a:solidFill>
              </a:rPr>
              <a:t> </a:t>
            </a:r>
            <a:endParaRPr lang="en-US" sz="1400" dirty="0">
              <a:solidFill>
                <a:schemeClr val="bg1"/>
              </a:solidFill>
            </a:endParaRPr>
          </a:p>
          <a:p>
            <a:r>
              <a:rPr lang="en-US" sz="1400" dirty="0">
                <a:solidFill>
                  <a:schemeClr val="bg1"/>
                </a:solidFill>
                <a:hlinkClick r:id="rId11"/>
              </a:rPr>
              <a:t>https://www.spiceworks.com/tech/artificial-intelligence/articles/what-is-automation</a:t>
            </a:r>
            <a:r>
              <a:rPr lang="en-US" sz="1400" dirty="0" smtClean="0">
                <a:solidFill>
                  <a:schemeClr val="bg1"/>
                </a:solidFill>
                <a:hlinkClick r:id="rId11"/>
              </a:rPr>
              <a:t>/</a:t>
            </a:r>
            <a:r>
              <a:rPr lang="en-US" sz="1400" dirty="0" smtClean="0">
                <a:solidFill>
                  <a:schemeClr val="bg1"/>
                </a:solidFill>
              </a:rPr>
              <a:t> </a:t>
            </a:r>
            <a:endParaRPr lang="en-US" sz="1400" dirty="0">
              <a:solidFill>
                <a:schemeClr val="bg1"/>
              </a:solidFill>
            </a:endParaRPr>
          </a:p>
          <a:p>
            <a:r>
              <a:rPr lang="en-US" sz="1400" dirty="0">
                <a:solidFill>
                  <a:schemeClr val="bg1"/>
                </a:solidFill>
                <a:hlinkClick r:id="rId12"/>
              </a:rPr>
              <a:t>https://www.geeksforgeeks.org/software-engineering/what-is-automation</a:t>
            </a:r>
            <a:r>
              <a:rPr lang="en-US" sz="1400" dirty="0" smtClean="0">
                <a:solidFill>
                  <a:schemeClr val="bg1"/>
                </a:solidFill>
                <a:hlinkClick r:id="rId12"/>
              </a:rPr>
              <a:t>/</a:t>
            </a:r>
            <a:r>
              <a:rPr lang="en-US" sz="1400" dirty="0" smtClean="0">
                <a:solidFill>
                  <a:schemeClr val="bg1"/>
                </a:solidFill>
              </a:rPr>
              <a:t> </a:t>
            </a:r>
            <a:endParaRPr lang="en-US" sz="1400" dirty="0">
              <a:solidFill>
                <a:schemeClr val="bg1"/>
              </a:solidFill>
            </a:endParaRPr>
          </a:p>
        </p:txBody>
      </p:sp>
    </p:spTree>
    <p:extLst>
      <p:ext uri="{BB962C8B-B14F-4D97-AF65-F5344CB8AC3E}">
        <p14:creationId xmlns:p14="http://schemas.microsoft.com/office/powerpoint/2010/main" val="12648942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9">
            <a:extLst>
              <a:ext uri="{FF2B5EF4-FFF2-40B4-BE49-F238E27FC236}">
                <a16:creationId xmlns:a16="http://schemas.microsoft.com/office/drawing/2014/main" xmlns="" id="{F9967EFE-6240-7C4B-80D1-EF2EA16A45A9}"/>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7754" y="-7985"/>
            <a:ext cx="6858000" cy="9144000"/>
          </a:xfrm>
        </p:spPr>
      </p:pic>
      <p:sp>
        <p:nvSpPr>
          <p:cNvPr id="8" name="직사각형 7">
            <a:extLst>
              <a:ext uri="{FF2B5EF4-FFF2-40B4-BE49-F238E27FC236}">
                <a16:creationId xmlns:a16="http://schemas.microsoft.com/office/drawing/2014/main" xmlns="" id="{3421B999-485A-4246-9413-F6534E12A270}"/>
              </a:ext>
            </a:extLst>
          </p:cNvPr>
          <p:cNvSpPr/>
          <p:nvPr/>
        </p:nvSpPr>
        <p:spPr>
          <a:xfrm>
            <a:off x="7754" y="0"/>
            <a:ext cx="2768103" cy="9144000"/>
          </a:xfrm>
          <a:prstGeom prst="rect">
            <a:avLst/>
          </a:prstGeom>
          <a:solidFill>
            <a:schemeClr val="accent2">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xmlns="" id="{B33EEBDC-40A6-7A49-AA82-6D6D55E4A568}"/>
              </a:ext>
            </a:extLst>
          </p:cNvPr>
          <p:cNvSpPr txBox="1"/>
          <p:nvPr/>
        </p:nvSpPr>
        <p:spPr>
          <a:xfrm>
            <a:off x="-78646" y="-42173"/>
            <a:ext cx="7165245" cy="646331"/>
          </a:xfrm>
          <a:prstGeom prst="rect">
            <a:avLst/>
          </a:prstGeom>
          <a:noFill/>
        </p:spPr>
        <p:txBody>
          <a:bodyPr wrap="square" rtlCol="0">
            <a:spAutoFit/>
          </a:bodyPr>
          <a:lstStyle>
            <a:defPPr>
              <a:defRPr lang="ko-KR"/>
            </a:defPPr>
            <a:lvl1pPr>
              <a:defRPr sz="4400" b="0" spc="-150">
                <a:latin typeface="+mj-lt"/>
              </a:defRPr>
            </a:lvl1pPr>
          </a:lstStyle>
          <a:p>
            <a:r>
              <a:rPr lang="en-US" altLang="ko-KR" sz="3600" spc="0" dirty="0" smtClean="0">
                <a:solidFill>
                  <a:schemeClr val="bg1"/>
                </a:solidFill>
              </a:rPr>
              <a:t>NO-CODE &amp; LOW-CODE  -</a:t>
            </a:r>
            <a:r>
              <a:rPr lang="en-US" sz="3600" dirty="0" smtClean="0">
                <a:solidFill>
                  <a:schemeClr val="bg1"/>
                </a:solidFill>
                <a:latin typeface="Calibri" panose="020F0502020204030204" pitchFamily="34" charset="0"/>
              </a:rPr>
              <a:t> Industry </a:t>
            </a:r>
            <a:r>
              <a:rPr lang="en-US" sz="3600" dirty="0">
                <a:solidFill>
                  <a:schemeClr val="bg1"/>
                </a:solidFill>
                <a:latin typeface="Calibri" panose="020F0502020204030204" pitchFamily="34" charset="0"/>
              </a:rPr>
              <a:t>Trends</a:t>
            </a:r>
          </a:p>
        </p:txBody>
      </p:sp>
      <p:pic>
        <p:nvPicPr>
          <p:cNvPr id="2" name="Picture 1"/>
          <p:cNvPicPr>
            <a:picLocks noChangeAspect="1"/>
          </p:cNvPicPr>
          <p:nvPr/>
        </p:nvPicPr>
        <p:blipFill>
          <a:blip r:embed="rId3"/>
          <a:stretch>
            <a:fillRect/>
          </a:stretch>
        </p:blipFill>
        <p:spPr>
          <a:xfrm>
            <a:off x="-22249" y="1630479"/>
            <a:ext cx="6902497" cy="3538362"/>
          </a:xfrm>
          <a:prstGeom prst="rect">
            <a:avLst/>
          </a:prstGeom>
        </p:spPr>
      </p:pic>
      <p:sp>
        <p:nvSpPr>
          <p:cNvPr id="12" name="Rectangle 11"/>
          <p:cNvSpPr/>
          <p:nvPr/>
        </p:nvSpPr>
        <p:spPr>
          <a:xfrm>
            <a:off x="-7754" y="724719"/>
            <a:ext cx="6873508" cy="553998"/>
          </a:xfrm>
          <a:prstGeom prst="rect">
            <a:avLst/>
          </a:prstGeom>
          <a:solidFill>
            <a:schemeClr val="tx1"/>
          </a:solidFill>
        </p:spPr>
        <p:txBody>
          <a:bodyPr wrap="square">
            <a:spAutoFit/>
          </a:bodyPr>
          <a:lstStyle/>
          <a:p>
            <a:r>
              <a:rPr lang="en-US" sz="1600" b="1" dirty="0">
                <a:solidFill>
                  <a:schemeClr val="bg1"/>
                </a:solidFill>
              </a:rPr>
              <a:t>KPMG International </a:t>
            </a:r>
            <a:r>
              <a:rPr lang="en-US" sz="1600" b="1" dirty="0" smtClean="0">
                <a:solidFill>
                  <a:schemeClr val="bg1"/>
                </a:solidFill>
              </a:rPr>
              <a:t>Limited - References: </a:t>
            </a:r>
            <a:r>
              <a:rPr lang="en-US" sz="1400" dirty="0" smtClean="0">
                <a:solidFill>
                  <a:schemeClr val="bg1"/>
                </a:solidFill>
                <a:latin typeface="Calibri" panose="020F0502020204030204" pitchFamily="34" charset="0"/>
                <a:hlinkClick r:id="rId4"/>
              </a:rPr>
              <a:t>https</a:t>
            </a:r>
            <a:r>
              <a:rPr lang="en-US" sz="1400" dirty="0">
                <a:solidFill>
                  <a:schemeClr val="bg1"/>
                </a:solidFill>
                <a:latin typeface="Calibri" panose="020F0502020204030204" pitchFamily="34" charset="0"/>
                <a:hlinkClick r:id="rId4"/>
              </a:rPr>
              <a:t>://</a:t>
            </a:r>
            <a:r>
              <a:rPr lang="en-US" sz="1400" dirty="0" smtClean="0">
                <a:solidFill>
                  <a:schemeClr val="bg1"/>
                </a:solidFill>
                <a:latin typeface="Calibri" panose="020F0502020204030204" pitchFamily="34" charset="0"/>
                <a:hlinkClick r:id="rId4"/>
              </a:rPr>
              <a:t>kpmg.com/xx/en/our-insights/transformation/how-low-code-platforms-are-driving-digital-transformation.html</a:t>
            </a:r>
            <a:r>
              <a:rPr lang="en-US" sz="1400" dirty="0" smtClean="0">
                <a:solidFill>
                  <a:schemeClr val="bg1"/>
                </a:solidFill>
                <a:latin typeface="Calibri" panose="020F0502020204030204" pitchFamily="34" charset="0"/>
              </a:rPr>
              <a:t> </a:t>
            </a:r>
          </a:p>
        </p:txBody>
      </p:sp>
      <p:sp>
        <p:nvSpPr>
          <p:cNvPr id="3" name="Rectangle 2"/>
          <p:cNvSpPr/>
          <p:nvPr/>
        </p:nvSpPr>
        <p:spPr>
          <a:xfrm>
            <a:off x="18640" y="5377603"/>
            <a:ext cx="6839360" cy="646331"/>
          </a:xfrm>
          <a:prstGeom prst="rect">
            <a:avLst/>
          </a:prstGeom>
          <a:solidFill>
            <a:schemeClr val="tx1"/>
          </a:solidFill>
        </p:spPr>
        <p:txBody>
          <a:bodyPr wrap="square">
            <a:spAutoFit/>
          </a:bodyPr>
          <a:lstStyle/>
          <a:p>
            <a:r>
              <a:rPr lang="en-US" b="1" dirty="0">
                <a:solidFill>
                  <a:schemeClr val="bg1"/>
                </a:solidFill>
              </a:rPr>
              <a:t> </a:t>
            </a:r>
            <a:r>
              <a:rPr lang="en-US" b="1" dirty="0" err="1" smtClean="0">
                <a:solidFill>
                  <a:schemeClr val="bg1"/>
                </a:solidFill>
              </a:rPr>
              <a:t>Hostinger</a:t>
            </a:r>
            <a:r>
              <a:rPr lang="en-US" b="1" dirty="0" smtClean="0">
                <a:solidFill>
                  <a:schemeClr val="bg1"/>
                </a:solidFill>
              </a:rPr>
              <a:t> No-Code Insight:</a:t>
            </a:r>
          </a:p>
          <a:p>
            <a:r>
              <a:rPr lang="en-US" dirty="0" smtClean="0">
                <a:hlinkClick r:id="rId5"/>
              </a:rPr>
              <a:t>https</a:t>
            </a:r>
            <a:r>
              <a:rPr lang="en-US" dirty="0">
                <a:hlinkClick r:id="rId5"/>
              </a:rPr>
              <a:t>://</a:t>
            </a:r>
            <a:r>
              <a:rPr lang="en-US" dirty="0" smtClean="0">
                <a:hlinkClick r:id="rId5"/>
              </a:rPr>
              <a:t>www.hostinger.com/tutorials/low-code-trends</a:t>
            </a:r>
            <a:r>
              <a:rPr lang="en-US" dirty="0" smtClean="0"/>
              <a:t> </a:t>
            </a:r>
            <a:endParaRPr lang="en-US" dirty="0"/>
          </a:p>
        </p:txBody>
      </p:sp>
      <p:sp>
        <p:nvSpPr>
          <p:cNvPr id="4" name="Rectangle 3"/>
          <p:cNvSpPr/>
          <p:nvPr/>
        </p:nvSpPr>
        <p:spPr>
          <a:xfrm>
            <a:off x="-14631" y="6375696"/>
            <a:ext cx="6842492" cy="646331"/>
          </a:xfrm>
          <a:prstGeom prst="rect">
            <a:avLst/>
          </a:prstGeom>
          <a:solidFill>
            <a:schemeClr val="tx1"/>
          </a:solidFill>
        </p:spPr>
        <p:txBody>
          <a:bodyPr wrap="square">
            <a:spAutoFit/>
          </a:bodyPr>
          <a:lstStyle/>
          <a:p>
            <a:r>
              <a:rPr lang="en-US" dirty="0" err="1" smtClean="0">
                <a:solidFill>
                  <a:schemeClr val="bg1"/>
                </a:solidFill>
              </a:rPr>
              <a:t>GeekForGeeks</a:t>
            </a:r>
            <a:r>
              <a:rPr lang="en-US" dirty="0" smtClean="0">
                <a:solidFill>
                  <a:schemeClr val="bg1"/>
                </a:solidFill>
              </a:rPr>
              <a:t> No-Code Insights:</a:t>
            </a:r>
          </a:p>
          <a:p>
            <a:r>
              <a:rPr lang="en-US" dirty="0" smtClean="0">
                <a:hlinkClick r:id="rId6"/>
              </a:rPr>
              <a:t>https</a:t>
            </a:r>
            <a:r>
              <a:rPr lang="en-US" dirty="0">
                <a:hlinkClick r:id="rId6"/>
              </a:rPr>
              <a:t>://www.geeksforgeeks.org/blogs/low-code-trends</a:t>
            </a:r>
            <a:r>
              <a:rPr lang="en-US" dirty="0" smtClean="0">
                <a:hlinkClick r:id="rId6"/>
              </a:rPr>
              <a:t>/</a:t>
            </a:r>
            <a:r>
              <a:rPr lang="en-US" dirty="0" smtClean="0"/>
              <a:t> </a:t>
            </a:r>
            <a:endParaRPr lang="en-US" dirty="0"/>
          </a:p>
        </p:txBody>
      </p:sp>
      <p:sp>
        <p:nvSpPr>
          <p:cNvPr id="5" name="Rectangle 4"/>
          <p:cNvSpPr/>
          <p:nvPr/>
        </p:nvSpPr>
        <p:spPr>
          <a:xfrm>
            <a:off x="-14631" y="7439552"/>
            <a:ext cx="6842492" cy="646331"/>
          </a:xfrm>
          <a:prstGeom prst="rect">
            <a:avLst/>
          </a:prstGeom>
          <a:solidFill>
            <a:schemeClr val="tx1"/>
          </a:solidFill>
        </p:spPr>
        <p:txBody>
          <a:bodyPr wrap="square">
            <a:spAutoFit/>
          </a:bodyPr>
          <a:lstStyle/>
          <a:p>
            <a:r>
              <a:rPr lang="en-US" b="1" dirty="0" err="1" smtClean="0">
                <a:solidFill>
                  <a:schemeClr val="bg1"/>
                </a:solidFill>
              </a:rPr>
              <a:t>ScaleupAlly</a:t>
            </a:r>
            <a:r>
              <a:rPr lang="en-US" b="1" dirty="0" smtClean="0">
                <a:solidFill>
                  <a:schemeClr val="bg1"/>
                </a:solidFill>
              </a:rPr>
              <a:t> - </a:t>
            </a:r>
            <a:r>
              <a:rPr lang="en-US" b="1" dirty="0" err="1" smtClean="0">
                <a:solidFill>
                  <a:schemeClr val="bg1"/>
                </a:solidFill>
              </a:rPr>
              <a:t>Admito</a:t>
            </a:r>
            <a:r>
              <a:rPr lang="en-US" b="1" dirty="0" smtClean="0">
                <a:solidFill>
                  <a:schemeClr val="bg1"/>
                </a:solidFill>
              </a:rPr>
              <a:t> Technologies </a:t>
            </a:r>
            <a:r>
              <a:rPr lang="en-US" b="1" dirty="0" smtClean="0"/>
              <a:t>- </a:t>
            </a:r>
            <a:endParaRPr lang="en-US" b="1" dirty="0" smtClean="0">
              <a:hlinkClick r:id="rId7"/>
            </a:endParaRPr>
          </a:p>
          <a:p>
            <a:r>
              <a:rPr lang="en-US" dirty="0" smtClean="0">
                <a:hlinkClick r:id="rId7"/>
              </a:rPr>
              <a:t>https</a:t>
            </a:r>
            <a:r>
              <a:rPr lang="en-US" dirty="0">
                <a:hlinkClick r:id="rId7"/>
              </a:rPr>
              <a:t>://scaleupally.io/blog/low-code-trends</a:t>
            </a:r>
            <a:r>
              <a:rPr lang="en-US" dirty="0" smtClean="0">
                <a:hlinkClick r:id="rId7"/>
              </a:rPr>
              <a:t>/</a:t>
            </a:r>
            <a:r>
              <a:rPr lang="en-US" dirty="0" smtClean="0"/>
              <a:t> </a:t>
            </a:r>
            <a:endParaRPr lang="en-US" dirty="0"/>
          </a:p>
        </p:txBody>
      </p:sp>
    </p:spTree>
    <p:extLst>
      <p:ext uri="{BB962C8B-B14F-4D97-AF65-F5344CB8AC3E}">
        <p14:creationId xmlns:p14="http://schemas.microsoft.com/office/powerpoint/2010/main" val="27314030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9">
            <a:extLst>
              <a:ext uri="{FF2B5EF4-FFF2-40B4-BE49-F238E27FC236}">
                <a16:creationId xmlns:a16="http://schemas.microsoft.com/office/drawing/2014/main" xmlns="" id="{F9967EFE-6240-7C4B-80D1-EF2EA16A45A9}"/>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0" y="1"/>
            <a:ext cx="6858000" cy="9144000"/>
          </a:xfrm>
        </p:spPr>
      </p:pic>
      <p:sp>
        <p:nvSpPr>
          <p:cNvPr id="8" name="직사각형 7">
            <a:extLst>
              <a:ext uri="{FF2B5EF4-FFF2-40B4-BE49-F238E27FC236}">
                <a16:creationId xmlns:a16="http://schemas.microsoft.com/office/drawing/2014/main" xmlns="" id="{3421B999-485A-4246-9413-F6534E12A270}"/>
              </a:ext>
            </a:extLst>
          </p:cNvPr>
          <p:cNvSpPr/>
          <p:nvPr/>
        </p:nvSpPr>
        <p:spPr>
          <a:xfrm>
            <a:off x="7754" y="0"/>
            <a:ext cx="2768103" cy="9144000"/>
          </a:xfrm>
          <a:prstGeom prst="rect">
            <a:avLst/>
          </a:prstGeom>
          <a:solidFill>
            <a:schemeClr val="accent2">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xmlns="" id="{B33EEBDC-40A6-7A49-AA82-6D6D55E4A568}"/>
              </a:ext>
            </a:extLst>
          </p:cNvPr>
          <p:cNvSpPr txBox="1"/>
          <p:nvPr/>
        </p:nvSpPr>
        <p:spPr>
          <a:xfrm>
            <a:off x="0" y="-26864"/>
            <a:ext cx="6881262" cy="461665"/>
          </a:xfrm>
          <a:prstGeom prst="rect">
            <a:avLst/>
          </a:prstGeom>
          <a:noFill/>
        </p:spPr>
        <p:txBody>
          <a:bodyPr wrap="square" rtlCol="0">
            <a:spAutoFit/>
          </a:bodyPr>
          <a:lstStyle>
            <a:defPPr>
              <a:defRPr lang="ko-KR"/>
            </a:defPPr>
            <a:lvl1pPr>
              <a:defRPr sz="4400" b="0" spc="-150">
                <a:latin typeface="+mj-lt"/>
              </a:defRPr>
            </a:lvl1pPr>
          </a:lstStyle>
          <a:p>
            <a:r>
              <a:rPr lang="en-US" altLang="ko-KR" sz="2400" spc="0" dirty="0" smtClean="0">
                <a:solidFill>
                  <a:schemeClr val="bg1"/>
                </a:solidFill>
              </a:rPr>
              <a:t> </a:t>
            </a:r>
            <a:r>
              <a:rPr lang="en-US" altLang="ko-KR" sz="2400" spc="0" dirty="0">
                <a:solidFill>
                  <a:schemeClr val="bg1"/>
                </a:solidFill>
              </a:rPr>
              <a:t>Why </a:t>
            </a:r>
            <a:r>
              <a:rPr lang="en-US" altLang="ko-KR" sz="2400" spc="0" dirty="0" smtClean="0">
                <a:solidFill>
                  <a:schemeClr val="bg1"/>
                </a:solidFill>
              </a:rPr>
              <a:t>Join - </a:t>
            </a:r>
            <a:r>
              <a:rPr lang="en-US" altLang="ko-KR" sz="2400" spc="0" dirty="0">
                <a:solidFill>
                  <a:schemeClr val="bg1"/>
                </a:solidFill>
              </a:rPr>
              <a:t>our No-Code/Low-Code Training Course </a:t>
            </a:r>
          </a:p>
        </p:txBody>
      </p:sp>
      <p:sp>
        <p:nvSpPr>
          <p:cNvPr id="11" name="Rectangle 10"/>
          <p:cNvSpPr/>
          <p:nvPr/>
        </p:nvSpPr>
        <p:spPr>
          <a:xfrm>
            <a:off x="7754" y="649339"/>
            <a:ext cx="6873508" cy="6740307"/>
          </a:xfrm>
          <a:prstGeom prst="rect">
            <a:avLst/>
          </a:prstGeom>
          <a:solidFill>
            <a:schemeClr val="tx1"/>
          </a:solidFill>
        </p:spPr>
        <p:txBody>
          <a:bodyPr wrap="square">
            <a:spAutoFit/>
          </a:bodyPr>
          <a:lstStyle/>
          <a:p>
            <a:r>
              <a:rPr lang="en-US" dirty="0">
                <a:solidFill>
                  <a:schemeClr val="bg1"/>
                </a:solidFill>
              </a:rPr>
              <a:t>Are you ready to turn your ideas into real projects — without writing a single line of code</a:t>
            </a:r>
            <a:r>
              <a:rPr lang="en-US" dirty="0" smtClean="0">
                <a:solidFill>
                  <a:schemeClr val="bg1"/>
                </a:solidFill>
              </a:rPr>
              <a:t>?</a:t>
            </a:r>
          </a:p>
          <a:p>
            <a:endParaRPr lang="en-US" dirty="0">
              <a:solidFill>
                <a:schemeClr val="bg1"/>
              </a:solidFill>
            </a:endParaRPr>
          </a:p>
          <a:p>
            <a:r>
              <a:rPr lang="en-US" dirty="0">
                <a:solidFill>
                  <a:schemeClr val="bg1"/>
                </a:solidFill>
              </a:rPr>
              <a:t>Join our No-Code/Low-Code Training Course and learn how to build professional websites, web apps, and smart automations using powerful tools like </a:t>
            </a:r>
            <a:r>
              <a:rPr lang="en-US" dirty="0" err="1">
                <a:solidFill>
                  <a:schemeClr val="bg1"/>
                </a:solidFill>
              </a:rPr>
              <a:t>Webflow</a:t>
            </a:r>
            <a:r>
              <a:rPr lang="en-US" dirty="0">
                <a:solidFill>
                  <a:schemeClr val="bg1"/>
                </a:solidFill>
              </a:rPr>
              <a:t>, Bubble, </a:t>
            </a:r>
            <a:r>
              <a:rPr lang="en-US" dirty="0" err="1">
                <a:solidFill>
                  <a:schemeClr val="bg1"/>
                </a:solidFill>
              </a:rPr>
              <a:t>Zapier</a:t>
            </a:r>
            <a:r>
              <a:rPr lang="en-US" dirty="0">
                <a:solidFill>
                  <a:schemeClr val="bg1"/>
                </a:solidFill>
              </a:rPr>
              <a:t>, and n8n</a:t>
            </a:r>
            <a:r>
              <a:rPr lang="en-US" dirty="0" smtClean="0">
                <a:solidFill>
                  <a:schemeClr val="bg1"/>
                </a:solidFill>
              </a:rPr>
              <a:t>.</a:t>
            </a:r>
          </a:p>
          <a:p>
            <a:endParaRPr lang="en-US" dirty="0">
              <a:solidFill>
                <a:schemeClr val="bg1"/>
              </a:solidFill>
            </a:endParaRPr>
          </a:p>
          <a:p>
            <a:r>
              <a:rPr lang="en-US" dirty="0">
                <a:solidFill>
                  <a:schemeClr val="bg1"/>
                </a:solidFill>
              </a:rPr>
              <a:t>Here’s why you should join:</a:t>
            </a:r>
          </a:p>
          <a:p>
            <a:pPr marL="285750" indent="-285750">
              <a:buFont typeface="Wingdings" panose="05000000000000000000" pitchFamily="2" charset="2"/>
              <a:buChar char="q"/>
            </a:pPr>
            <a:r>
              <a:rPr lang="en-US" dirty="0" smtClean="0">
                <a:solidFill>
                  <a:schemeClr val="bg1"/>
                </a:solidFill>
              </a:rPr>
              <a:t>💡 </a:t>
            </a:r>
            <a:r>
              <a:rPr lang="en-US" dirty="0">
                <a:solidFill>
                  <a:schemeClr val="bg1"/>
                </a:solidFill>
              </a:rPr>
              <a:t>Learn future-ready skills — No-code and low-code platforms are in high demand worldwide.</a:t>
            </a:r>
          </a:p>
          <a:p>
            <a:pPr marL="285750" indent="-285750">
              <a:buFont typeface="Wingdings" panose="05000000000000000000" pitchFamily="2" charset="2"/>
              <a:buChar char="q"/>
            </a:pPr>
            <a:r>
              <a:rPr lang="en-US" dirty="0" smtClean="0">
                <a:solidFill>
                  <a:schemeClr val="bg1"/>
                </a:solidFill>
              </a:rPr>
              <a:t>🌐 </a:t>
            </a:r>
            <a:r>
              <a:rPr lang="en-US" dirty="0">
                <a:solidFill>
                  <a:schemeClr val="bg1"/>
                </a:solidFill>
              </a:rPr>
              <a:t>Create real projects — Build stunning websites with </a:t>
            </a:r>
            <a:r>
              <a:rPr lang="en-US" dirty="0" err="1">
                <a:solidFill>
                  <a:schemeClr val="bg1"/>
                </a:solidFill>
              </a:rPr>
              <a:t>Webflow</a:t>
            </a:r>
            <a:r>
              <a:rPr lang="en-US" dirty="0">
                <a:solidFill>
                  <a:schemeClr val="bg1"/>
                </a:solidFill>
              </a:rPr>
              <a:t> and full-function web apps with Bubble.</a:t>
            </a:r>
          </a:p>
          <a:p>
            <a:pPr marL="285750" indent="-285750">
              <a:buFont typeface="Wingdings" panose="05000000000000000000" pitchFamily="2" charset="2"/>
              <a:buChar char="q"/>
            </a:pPr>
            <a:r>
              <a:rPr lang="en-US" dirty="0" smtClean="0">
                <a:solidFill>
                  <a:schemeClr val="bg1"/>
                </a:solidFill>
              </a:rPr>
              <a:t>⚙️ </a:t>
            </a:r>
            <a:r>
              <a:rPr lang="en-US" dirty="0">
                <a:solidFill>
                  <a:schemeClr val="bg1"/>
                </a:solidFill>
              </a:rPr>
              <a:t>Automate your workflows — Use </a:t>
            </a:r>
            <a:r>
              <a:rPr lang="en-US" dirty="0" err="1">
                <a:solidFill>
                  <a:schemeClr val="bg1"/>
                </a:solidFill>
              </a:rPr>
              <a:t>Zapier</a:t>
            </a:r>
            <a:r>
              <a:rPr lang="en-US" dirty="0">
                <a:solidFill>
                  <a:schemeClr val="bg1"/>
                </a:solidFill>
              </a:rPr>
              <a:t> and n8n to connect apps and save hours of manual work.</a:t>
            </a:r>
          </a:p>
          <a:p>
            <a:pPr marL="285750" indent="-285750">
              <a:buFont typeface="Wingdings" panose="05000000000000000000" pitchFamily="2" charset="2"/>
              <a:buChar char="q"/>
            </a:pPr>
            <a:r>
              <a:rPr lang="en-US" dirty="0" smtClean="0">
                <a:solidFill>
                  <a:schemeClr val="bg1"/>
                </a:solidFill>
              </a:rPr>
              <a:t>🧠 </a:t>
            </a:r>
            <a:r>
              <a:rPr lang="en-US" dirty="0">
                <a:solidFill>
                  <a:schemeClr val="bg1"/>
                </a:solidFill>
              </a:rPr>
              <a:t>Boost creativity &amp; independence — Prototype, launch, and scale your own ideas without waiting for developers.</a:t>
            </a:r>
          </a:p>
          <a:p>
            <a:pPr marL="285750" indent="-285750">
              <a:buFont typeface="Wingdings" panose="05000000000000000000" pitchFamily="2" charset="2"/>
              <a:buChar char="q"/>
            </a:pPr>
            <a:r>
              <a:rPr lang="en-US" dirty="0" smtClean="0">
                <a:solidFill>
                  <a:schemeClr val="bg1"/>
                </a:solidFill>
              </a:rPr>
              <a:t>📈 </a:t>
            </a:r>
            <a:r>
              <a:rPr lang="en-US" dirty="0">
                <a:solidFill>
                  <a:schemeClr val="bg1"/>
                </a:solidFill>
              </a:rPr>
              <a:t>Enhance your career opportunities — Whether you’re a student, freelancer, or aspiring entrepreneur, these tools give you a competitive edge</a:t>
            </a:r>
            <a:r>
              <a:rPr lang="en-US" dirty="0" smtClean="0">
                <a:solidFill>
                  <a:schemeClr val="bg1"/>
                </a:solidFill>
              </a:rPr>
              <a:t>.</a:t>
            </a:r>
          </a:p>
          <a:p>
            <a:endParaRPr lang="en-US" dirty="0">
              <a:solidFill>
                <a:schemeClr val="bg1"/>
              </a:solidFill>
            </a:endParaRPr>
          </a:p>
          <a:p>
            <a:r>
              <a:rPr lang="en-US" dirty="0">
                <a:solidFill>
                  <a:schemeClr val="bg1"/>
                </a:solidFill>
              </a:rPr>
              <a:t>Start building smarter — not harder.</a:t>
            </a:r>
          </a:p>
          <a:p>
            <a:endParaRPr lang="en-US" dirty="0" smtClean="0">
              <a:solidFill>
                <a:schemeClr val="bg1"/>
              </a:solidFill>
            </a:endParaRPr>
          </a:p>
          <a:p>
            <a:r>
              <a:rPr lang="en-US" dirty="0" smtClean="0">
                <a:solidFill>
                  <a:schemeClr val="bg1"/>
                </a:solidFill>
              </a:rPr>
              <a:t>👉 </a:t>
            </a:r>
            <a:r>
              <a:rPr lang="en-US" dirty="0">
                <a:solidFill>
                  <a:schemeClr val="bg1"/>
                </a:solidFill>
              </a:rPr>
              <a:t>Enroll now and become part of the next generation of digital creators!</a:t>
            </a:r>
          </a:p>
        </p:txBody>
      </p:sp>
    </p:spTree>
    <p:extLst>
      <p:ext uri="{BB962C8B-B14F-4D97-AF65-F5344CB8AC3E}">
        <p14:creationId xmlns:p14="http://schemas.microsoft.com/office/powerpoint/2010/main" val="23214844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9">
            <a:extLst>
              <a:ext uri="{FF2B5EF4-FFF2-40B4-BE49-F238E27FC236}">
                <a16:creationId xmlns:a16="http://schemas.microsoft.com/office/drawing/2014/main" xmlns="" id="{F9967EFE-6240-7C4B-80D1-EF2EA16A45A9}"/>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0" y="1"/>
            <a:ext cx="6858000" cy="9144000"/>
          </a:xfrm>
        </p:spPr>
      </p:pic>
      <p:sp>
        <p:nvSpPr>
          <p:cNvPr id="8" name="직사각형 7">
            <a:extLst>
              <a:ext uri="{FF2B5EF4-FFF2-40B4-BE49-F238E27FC236}">
                <a16:creationId xmlns:a16="http://schemas.microsoft.com/office/drawing/2014/main" xmlns="" id="{3421B999-485A-4246-9413-F6534E12A270}"/>
              </a:ext>
            </a:extLst>
          </p:cNvPr>
          <p:cNvSpPr/>
          <p:nvPr/>
        </p:nvSpPr>
        <p:spPr>
          <a:xfrm>
            <a:off x="7754" y="0"/>
            <a:ext cx="2768103" cy="9144000"/>
          </a:xfrm>
          <a:prstGeom prst="rect">
            <a:avLst/>
          </a:prstGeom>
          <a:solidFill>
            <a:schemeClr val="accent2">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xmlns="" id="{B33EEBDC-40A6-7A49-AA82-6D6D55E4A568}"/>
              </a:ext>
            </a:extLst>
          </p:cNvPr>
          <p:cNvSpPr txBox="1"/>
          <p:nvPr/>
        </p:nvSpPr>
        <p:spPr>
          <a:xfrm>
            <a:off x="0" y="-26864"/>
            <a:ext cx="6881262" cy="461665"/>
          </a:xfrm>
          <a:prstGeom prst="rect">
            <a:avLst/>
          </a:prstGeom>
          <a:noFill/>
        </p:spPr>
        <p:txBody>
          <a:bodyPr wrap="square" rtlCol="0">
            <a:spAutoFit/>
          </a:bodyPr>
          <a:lstStyle>
            <a:defPPr>
              <a:defRPr lang="ko-KR"/>
            </a:defPPr>
            <a:lvl1pPr>
              <a:defRPr sz="4400" b="0" spc="-150">
                <a:latin typeface="+mj-lt"/>
              </a:defRPr>
            </a:lvl1pPr>
          </a:lstStyle>
          <a:p>
            <a:r>
              <a:rPr lang="en-US" altLang="ko-KR" sz="2400" spc="0" dirty="0" smtClean="0">
                <a:solidFill>
                  <a:schemeClr val="bg1"/>
                </a:solidFill>
              </a:rPr>
              <a:t>No-Code/Low-Code TRACK  - RESOURCES FOR SELF STUDY</a:t>
            </a:r>
            <a:endParaRPr lang="en-US" altLang="ko-KR" sz="2400" spc="0" dirty="0">
              <a:solidFill>
                <a:schemeClr val="bg1"/>
              </a:solidFill>
            </a:endParaRPr>
          </a:p>
        </p:txBody>
      </p:sp>
      <p:sp>
        <p:nvSpPr>
          <p:cNvPr id="11" name="Rectangle 10"/>
          <p:cNvSpPr/>
          <p:nvPr/>
        </p:nvSpPr>
        <p:spPr>
          <a:xfrm>
            <a:off x="7754" y="649339"/>
            <a:ext cx="6873508" cy="8448467"/>
          </a:xfrm>
          <a:prstGeom prst="rect">
            <a:avLst/>
          </a:prstGeom>
          <a:solidFill>
            <a:schemeClr val="tx1"/>
          </a:solidFill>
        </p:spPr>
        <p:txBody>
          <a:bodyPr wrap="square">
            <a:spAutoFit/>
          </a:bodyPr>
          <a:lstStyle/>
          <a:p>
            <a:pPr marL="285750" indent="-285750">
              <a:buFont typeface="Wingdings" panose="05000000000000000000" pitchFamily="2" charset="2"/>
              <a:buChar char="q"/>
            </a:pPr>
            <a:r>
              <a:rPr lang="en-US" dirty="0" smtClean="0">
                <a:solidFill>
                  <a:schemeClr val="bg1"/>
                </a:solidFill>
              </a:rPr>
              <a:t>Books - Some </a:t>
            </a:r>
            <a:r>
              <a:rPr lang="en-US" dirty="0">
                <a:solidFill>
                  <a:schemeClr val="bg1"/>
                </a:solidFill>
              </a:rPr>
              <a:t>recommended titles include  </a:t>
            </a:r>
          </a:p>
          <a:p>
            <a:pPr lvl="1"/>
            <a:r>
              <a:rPr lang="en-US" dirty="0" smtClean="0">
                <a:solidFill>
                  <a:schemeClr val="bg1"/>
                </a:solidFill>
              </a:rPr>
              <a:t>“</a:t>
            </a:r>
            <a:r>
              <a:rPr lang="en-US" dirty="0">
                <a:solidFill>
                  <a:schemeClr val="bg1"/>
                </a:solidFill>
              </a:rPr>
              <a:t>No Code: A Guide to Building World-Class Products Without Writing a Single Line of Code” by Ryan Hoover  </a:t>
            </a:r>
          </a:p>
          <a:p>
            <a:pPr marL="742950" lvl="1" indent="-285750">
              <a:buFont typeface="Wingdings" panose="05000000000000000000" pitchFamily="2" charset="2"/>
              <a:buChar char="q"/>
            </a:pPr>
            <a:endParaRPr lang="en-US" dirty="0">
              <a:solidFill>
                <a:schemeClr val="bg1"/>
              </a:solidFill>
            </a:endParaRPr>
          </a:p>
          <a:p>
            <a:pPr lvl="1"/>
            <a:r>
              <a:rPr lang="en-US" dirty="0">
                <a:solidFill>
                  <a:schemeClr val="bg1"/>
                </a:solidFill>
              </a:rPr>
              <a:t>“The No-Code Startup” by Bram </a:t>
            </a:r>
            <a:r>
              <a:rPr lang="en-US" dirty="0" err="1">
                <a:solidFill>
                  <a:schemeClr val="bg1"/>
                </a:solidFill>
              </a:rPr>
              <a:t>Kanstein</a:t>
            </a:r>
            <a:r>
              <a:rPr lang="en-US" dirty="0">
                <a:solidFill>
                  <a:schemeClr val="bg1"/>
                </a:solidFill>
              </a:rPr>
              <a:t>. </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smtClean="0">
                <a:solidFill>
                  <a:schemeClr val="bg1"/>
                </a:solidFill>
              </a:rPr>
              <a:t>Some </a:t>
            </a:r>
            <a:r>
              <a:rPr lang="en-US" dirty="0">
                <a:solidFill>
                  <a:schemeClr val="bg1"/>
                </a:solidFill>
              </a:rPr>
              <a:t>more books recommendations: </a:t>
            </a:r>
          </a:p>
          <a:p>
            <a:r>
              <a:rPr lang="en-US" dirty="0">
                <a:solidFill>
                  <a:schemeClr val="bg1"/>
                </a:solidFill>
                <a:hlinkClick r:id="rId3"/>
              </a:rPr>
              <a:t>https://</a:t>
            </a:r>
            <a:r>
              <a:rPr lang="en-US" dirty="0" smtClean="0">
                <a:solidFill>
                  <a:schemeClr val="bg1"/>
                </a:solidFill>
                <a:hlinkClick r:id="rId3"/>
              </a:rPr>
              <a:t>joelbooks.com/best-books-on-no-code-development-platforms/</a:t>
            </a:r>
            <a:r>
              <a:rPr lang="en-US" dirty="0" smtClean="0">
                <a:solidFill>
                  <a:schemeClr val="bg1"/>
                </a:solidFill>
              </a:rPr>
              <a:t> </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 </a:t>
            </a:r>
            <a:r>
              <a:rPr lang="en-US" dirty="0" smtClean="0">
                <a:solidFill>
                  <a:schemeClr val="bg1"/>
                </a:solidFill>
              </a:rPr>
              <a:t>Some  </a:t>
            </a:r>
            <a:r>
              <a:rPr lang="en-US" dirty="0">
                <a:solidFill>
                  <a:schemeClr val="bg1"/>
                </a:solidFill>
              </a:rPr>
              <a:t>more </a:t>
            </a:r>
            <a:r>
              <a:rPr lang="en-US" dirty="0" smtClean="0">
                <a:solidFill>
                  <a:schemeClr val="bg1"/>
                </a:solidFill>
              </a:rPr>
              <a:t>resources:</a:t>
            </a:r>
            <a:endParaRPr lang="en-US" dirty="0">
              <a:solidFill>
                <a:schemeClr val="bg1"/>
              </a:solidFill>
            </a:endParaRPr>
          </a:p>
          <a:p>
            <a:r>
              <a:rPr lang="en-US" dirty="0">
                <a:solidFill>
                  <a:schemeClr val="bg1"/>
                </a:solidFill>
                <a:hlinkClick r:id="rId4"/>
              </a:rPr>
              <a:t>https://medium.com/@</a:t>
            </a:r>
            <a:r>
              <a:rPr lang="en-US" dirty="0" smtClean="0">
                <a:solidFill>
                  <a:schemeClr val="bg1"/>
                </a:solidFill>
                <a:hlinkClick r:id="rId4"/>
              </a:rPr>
              <a:t>rkozlowski91/top-26-no-code-resources-for-2024-d5a150eae98b</a:t>
            </a:r>
            <a:r>
              <a:rPr lang="en-US" dirty="0" smtClean="0">
                <a:solidFill>
                  <a:schemeClr val="bg1"/>
                </a:solidFill>
              </a:rPr>
              <a:t> </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Blog: </a:t>
            </a:r>
            <a:r>
              <a:rPr lang="en-US" dirty="0" smtClean="0">
                <a:solidFill>
                  <a:schemeClr val="bg1"/>
                </a:solidFill>
              </a:rPr>
              <a:t>	</a:t>
            </a:r>
            <a:r>
              <a:rPr lang="en-US" dirty="0" smtClean="0">
                <a:solidFill>
                  <a:schemeClr val="bg1"/>
                </a:solidFill>
                <a:hlinkClick r:id="rId5"/>
              </a:rPr>
              <a:t>https</a:t>
            </a:r>
            <a:r>
              <a:rPr lang="en-US" dirty="0">
                <a:solidFill>
                  <a:schemeClr val="bg1"/>
                </a:solidFill>
                <a:hlinkClick r:id="rId5"/>
              </a:rPr>
              <a:t>://nocodedev.com/blog</a:t>
            </a:r>
            <a:r>
              <a:rPr lang="en-US" dirty="0" smtClean="0">
                <a:solidFill>
                  <a:schemeClr val="bg1"/>
                </a:solidFill>
                <a:hlinkClick r:id="rId5"/>
              </a:rPr>
              <a:t>/</a:t>
            </a:r>
            <a:r>
              <a:rPr lang="en-US" dirty="0" smtClean="0">
                <a:solidFill>
                  <a:schemeClr val="bg1"/>
                </a:solidFill>
              </a:rPr>
              <a:t> </a:t>
            </a:r>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US" dirty="0">
                <a:solidFill>
                  <a:schemeClr val="bg1"/>
                </a:solidFill>
              </a:rPr>
              <a:t>Events: </a:t>
            </a:r>
            <a:r>
              <a:rPr lang="en-US" dirty="0" smtClean="0">
                <a:solidFill>
                  <a:schemeClr val="bg1"/>
                </a:solidFill>
                <a:hlinkClick r:id="rId6"/>
              </a:rPr>
              <a:t>https</a:t>
            </a:r>
            <a:r>
              <a:rPr lang="en-US" dirty="0">
                <a:solidFill>
                  <a:schemeClr val="bg1"/>
                </a:solidFill>
                <a:hlinkClick r:id="rId6"/>
              </a:rPr>
              <a:t>://citizendevelopmentweek.com</a:t>
            </a:r>
            <a:r>
              <a:rPr lang="en-US" dirty="0" smtClean="0">
                <a:solidFill>
                  <a:schemeClr val="bg1"/>
                </a:solidFill>
                <a:hlinkClick r:id="rId6"/>
              </a:rPr>
              <a:t>/</a:t>
            </a:r>
            <a:r>
              <a:rPr lang="en-US" dirty="0" smtClean="0">
                <a:solidFill>
                  <a:schemeClr val="bg1"/>
                </a:solidFill>
              </a:rPr>
              <a:t> </a:t>
            </a:r>
          </a:p>
          <a:p>
            <a:endParaRPr lang="en-US" dirty="0" smtClean="0">
              <a:solidFill>
                <a:schemeClr val="bg1"/>
              </a:solidFill>
            </a:endParaRPr>
          </a:p>
          <a:p>
            <a:pPr marL="285750" indent="-285750">
              <a:buFont typeface="Wingdings" panose="05000000000000000000" pitchFamily="2" charset="2"/>
              <a:buChar char="q"/>
            </a:pPr>
            <a:r>
              <a:rPr lang="en-US" dirty="0" smtClean="0">
                <a:solidFill>
                  <a:schemeClr val="bg1"/>
                </a:solidFill>
              </a:rPr>
              <a:t>No-code </a:t>
            </a:r>
            <a:r>
              <a:rPr lang="en-US" dirty="0">
                <a:solidFill>
                  <a:schemeClr val="bg1"/>
                </a:solidFill>
              </a:rPr>
              <a:t>Influencers You Need To Follow Immediately</a:t>
            </a:r>
          </a:p>
          <a:p>
            <a:r>
              <a:rPr lang="en-US" dirty="0" smtClean="0">
                <a:solidFill>
                  <a:schemeClr val="bg1"/>
                </a:solidFill>
                <a:hlinkClick r:id="rId7"/>
              </a:rPr>
              <a:t>https</a:t>
            </a:r>
            <a:r>
              <a:rPr lang="en-US" dirty="0">
                <a:solidFill>
                  <a:schemeClr val="bg1"/>
                </a:solidFill>
                <a:hlinkClick r:id="rId7"/>
              </a:rPr>
              <a:t>://</a:t>
            </a:r>
            <a:r>
              <a:rPr lang="en-US" dirty="0" smtClean="0">
                <a:solidFill>
                  <a:schemeClr val="bg1"/>
                </a:solidFill>
                <a:hlinkClick r:id="rId7"/>
              </a:rPr>
              <a:t>www.involve.me/blog/no-code-influencers</a:t>
            </a:r>
            <a:endParaRPr lang="en-US" dirty="0" smtClean="0">
              <a:solidFill>
                <a:schemeClr val="bg1"/>
              </a:solidFill>
            </a:endParaRPr>
          </a:p>
          <a:p>
            <a:endParaRPr lang="en-US" dirty="0" smtClean="0">
              <a:solidFill>
                <a:schemeClr val="bg1"/>
              </a:solidFill>
            </a:endParaRPr>
          </a:p>
          <a:p>
            <a:pPr marL="285750" indent="-285750">
              <a:buFont typeface="Wingdings" panose="05000000000000000000" pitchFamily="2" charset="2"/>
              <a:buChar char="q"/>
            </a:pPr>
            <a:r>
              <a:rPr lang="en-US" dirty="0" smtClean="0">
                <a:solidFill>
                  <a:schemeClr val="bg1"/>
                </a:solidFill>
              </a:rPr>
              <a:t>More to read:</a:t>
            </a:r>
            <a:endParaRPr lang="en-US" dirty="0">
              <a:solidFill>
                <a:schemeClr val="bg1"/>
              </a:solidFill>
            </a:endParaRPr>
          </a:p>
          <a:p>
            <a:pPr fontAlgn="base"/>
            <a:r>
              <a:rPr lang="en-US" sz="1100" dirty="0">
                <a:hlinkClick r:id="rId8"/>
              </a:rPr>
              <a:t>https://www.sap.com/mena/products/technology-platform/build/what-is-low-code-no-code.html</a:t>
            </a:r>
            <a:r>
              <a:rPr lang="en-US" sz="1100" dirty="0"/>
              <a:t> </a:t>
            </a:r>
          </a:p>
          <a:p>
            <a:pPr marL="285750" indent="-285750" fontAlgn="base">
              <a:buFont typeface="Wingdings" panose="05000000000000000000" pitchFamily="2" charset="2"/>
              <a:buChar char="Ø"/>
            </a:pPr>
            <a:endParaRPr lang="en-US" sz="1100" dirty="0"/>
          </a:p>
          <a:p>
            <a:pPr fontAlgn="base"/>
            <a:r>
              <a:rPr lang="en-US" sz="1100" dirty="0">
                <a:hlinkClick r:id="rId9"/>
              </a:rPr>
              <a:t>https://</a:t>
            </a:r>
            <a:r>
              <a:rPr lang="en-US" sz="1100" dirty="0" smtClean="0">
                <a:hlinkClick r:id="rId9"/>
              </a:rPr>
              <a:t>www.ey.com/en_us/alliances/low-code-no-code-platforms-and-a-culture-of-innovation</a:t>
            </a:r>
            <a:endParaRPr lang="en-US" sz="1100" dirty="0" smtClean="0"/>
          </a:p>
          <a:p>
            <a:pPr fontAlgn="base"/>
            <a:endParaRPr lang="en-US" sz="1100" dirty="0">
              <a:solidFill>
                <a:schemeClr val="bg1"/>
              </a:solidFill>
              <a:hlinkClick r:id="rId10"/>
            </a:endParaRPr>
          </a:p>
          <a:p>
            <a:pPr fontAlgn="base"/>
            <a:r>
              <a:rPr lang="en-US" sz="1100" dirty="0" smtClean="0">
                <a:solidFill>
                  <a:schemeClr val="bg1"/>
                </a:solidFill>
                <a:hlinkClick r:id="rId10"/>
              </a:rPr>
              <a:t>https</a:t>
            </a:r>
            <a:r>
              <a:rPr lang="en-US" sz="1100" dirty="0">
                <a:solidFill>
                  <a:schemeClr val="bg1"/>
                </a:solidFill>
                <a:hlinkClick r:id="rId10"/>
              </a:rPr>
              <a:t>://</a:t>
            </a:r>
            <a:r>
              <a:rPr lang="en-US" sz="1100" dirty="0" smtClean="0">
                <a:solidFill>
                  <a:schemeClr val="bg1"/>
                </a:solidFill>
                <a:hlinkClick r:id="rId10"/>
              </a:rPr>
              <a:t>www.oracle.com/application-development/low-code/</a:t>
            </a:r>
            <a:r>
              <a:rPr lang="en-US" sz="1100" dirty="0" smtClean="0">
                <a:solidFill>
                  <a:schemeClr val="bg1"/>
                </a:solidFill>
              </a:rPr>
              <a:t> </a:t>
            </a:r>
          </a:p>
          <a:p>
            <a:pPr marL="285750" indent="-285750" fontAlgn="base">
              <a:buFont typeface="Wingdings" panose="05000000000000000000" pitchFamily="2" charset="2"/>
              <a:buChar char="Ø"/>
            </a:pPr>
            <a:endParaRPr lang="en-US" sz="1100" dirty="0">
              <a:solidFill>
                <a:schemeClr val="bg1"/>
              </a:solidFill>
            </a:endParaRPr>
          </a:p>
          <a:p>
            <a:pPr fontAlgn="base"/>
            <a:r>
              <a:rPr lang="en-US" sz="1100" dirty="0">
                <a:solidFill>
                  <a:schemeClr val="bg1"/>
                </a:solidFill>
                <a:hlinkClick r:id="rId11"/>
              </a:rPr>
              <a:t>https://</a:t>
            </a:r>
            <a:r>
              <a:rPr lang="en-US" sz="1100" dirty="0" smtClean="0">
                <a:solidFill>
                  <a:schemeClr val="bg1"/>
                </a:solidFill>
                <a:hlinkClick r:id="rId11"/>
              </a:rPr>
              <a:t>cloud.google.com/discover/what-is-low-code?hl=en</a:t>
            </a:r>
            <a:r>
              <a:rPr lang="en-US" sz="1100" dirty="0" smtClean="0">
                <a:solidFill>
                  <a:schemeClr val="bg1"/>
                </a:solidFill>
              </a:rPr>
              <a:t> </a:t>
            </a:r>
            <a:r>
              <a:rPr lang="en-US" sz="1100" dirty="0" smtClean="0"/>
              <a:t>tps</a:t>
            </a:r>
            <a:r>
              <a:rPr lang="en-US" sz="1100" dirty="0"/>
              <a:t>://www.oracle.com/application-development/low-code/</a:t>
            </a:r>
            <a:endParaRPr lang="en-US" sz="1100" dirty="0" smtClean="0"/>
          </a:p>
          <a:p>
            <a:pPr fontAlgn="base"/>
            <a:r>
              <a:rPr lang="en-US" sz="1100" dirty="0">
                <a:hlinkClick r:id="rId12"/>
              </a:rPr>
              <a:t>https://www.geeksforgeeks.org/blogs/low-code-trends</a:t>
            </a:r>
            <a:r>
              <a:rPr lang="en-US" sz="1100" dirty="0" smtClean="0">
                <a:hlinkClick r:id="rId12"/>
              </a:rPr>
              <a:t>/</a:t>
            </a:r>
            <a:endParaRPr lang="en-US" sz="1100" dirty="0" smtClean="0"/>
          </a:p>
          <a:p>
            <a:pPr fontAlgn="base"/>
            <a:endParaRPr lang="en-US" sz="1100" dirty="0" smtClean="0">
              <a:solidFill>
                <a:schemeClr val="bg1"/>
              </a:solidFill>
            </a:endParaRPr>
          </a:p>
          <a:p>
            <a:pPr fontAlgn="base"/>
            <a:r>
              <a:rPr lang="en-US" sz="1100" dirty="0">
                <a:solidFill>
                  <a:schemeClr val="bg1"/>
                </a:solidFill>
                <a:hlinkClick r:id="rId13"/>
              </a:rPr>
              <a:t>https://www.salesforce.com/platform/low-code-development-platform/what-is-low-code/low-code-vs-no-code</a:t>
            </a:r>
            <a:r>
              <a:rPr lang="en-US" sz="1100" dirty="0" smtClean="0">
                <a:solidFill>
                  <a:schemeClr val="bg1"/>
                </a:solidFill>
                <a:hlinkClick r:id="rId13"/>
              </a:rPr>
              <a:t>/</a:t>
            </a:r>
            <a:endParaRPr lang="en-US" sz="1100" dirty="0" smtClean="0">
              <a:solidFill>
                <a:schemeClr val="bg1"/>
              </a:solidFill>
            </a:endParaRPr>
          </a:p>
          <a:p>
            <a:pPr fontAlgn="base"/>
            <a:endParaRPr lang="en-US" sz="1100" dirty="0" smtClean="0">
              <a:solidFill>
                <a:schemeClr val="bg1"/>
              </a:solidFill>
            </a:endParaRPr>
          </a:p>
          <a:p>
            <a:pPr fontAlgn="base"/>
            <a:r>
              <a:rPr lang="en-US" sz="1100" dirty="0">
                <a:solidFill>
                  <a:schemeClr val="bg1"/>
                </a:solidFill>
                <a:hlinkClick r:id="rId14"/>
              </a:rPr>
              <a:t>https://www.salesforce.com/platform/low-code-development-platform/what-is-no-code</a:t>
            </a:r>
            <a:r>
              <a:rPr lang="en-US" sz="1100" dirty="0" smtClean="0">
                <a:solidFill>
                  <a:schemeClr val="bg1"/>
                </a:solidFill>
                <a:hlinkClick r:id="rId14"/>
              </a:rPr>
              <a:t>/</a:t>
            </a:r>
            <a:endParaRPr lang="en-US" sz="1100" dirty="0" smtClean="0">
              <a:solidFill>
                <a:schemeClr val="bg1"/>
              </a:solidFill>
            </a:endParaRPr>
          </a:p>
          <a:p>
            <a:pPr fontAlgn="base"/>
            <a:endParaRPr lang="en-US" sz="1100" dirty="0" smtClean="0">
              <a:solidFill>
                <a:schemeClr val="bg1"/>
              </a:solidFill>
            </a:endParaRPr>
          </a:p>
          <a:p>
            <a:pPr fontAlgn="base"/>
            <a:r>
              <a:rPr lang="en-US" sz="1100" dirty="0">
                <a:solidFill>
                  <a:schemeClr val="bg1"/>
                </a:solidFill>
                <a:hlinkClick r:id="rId15"/>
              </a:rPr>
              <a:t>https://www.salesforce.com/ap/platform/low-code-development-platform/what-is-low-code</a:t>
            </a:r>
            <a:r>
              <a:rPr lang="en-US" sz="1100" dirty="0" smtClean="0">
                <a:solidFill>
                  <a:schemeClr val="bg1"/>
                </a:solidFill>
                <a:hlinkClick r:id="rId15"/>
              </a:rPr>
              <a:t>/</a:t>
            </a:r>
            <a:r>
              <a:rPr lang="en-US" sz="1100" dirty="0" smtClean="0">
                <a:solidFill>
                  <a:schemeClr val="bg1"/>
                </a:solidFill>
              </a:rPr>
              <a:t> </a:t>
            </a:r>
            <a:endParaRPr lang="en-US" sz="1100" dirty="0">
              <a:solidFill>
                <a:schemeClr val="bg1"/>
              </a:solidFill>
            </a:endParaRPr>
          </a:p>
        </p:txBody>
      </p:sp>
    </p:spTree>
    <p:extLst>
      <p:ext uri="{BB962C8B-B14F-4D97-AF65-F5344CB8AC3E}">
        <p14:creationId xmlns:p14="http://schemas.microsoft.com/office/powerpoint/2010/main" val="32627476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개체 틀 6" descr="어두운, 그물, 옅은이(가) 표시된 사진&#10;&#10;자동 생성된 설명">
            <a:extLst>
              <a:ext uri="{FF2B5EF4-FFF2-40B4-BE49-F238E27FC236}">
                <a16:creationId xmlns:a16="http://schemas.microsoft.com/office/drawing/2014/main" xmlns="" id="{DE3BA8E1-136F-3B47-A085-9010CF6FFFAC}"/>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768732"/>
            <a:ext cx="6858000" cy="2770917"/>
          </a:xfrm>
        </p:spPr>
      </p:pic>
      <p:sp>
        <p:nvSpPr>
          <p:cNvPr id="2" name="Rectangle 1"/>
          <p:cNvSpPr/>
          <p:nvPr/>
        </p:nvSpPr>
        <p:spPr>
          <a:xfrm>
            <a:off x="0" y="-28430"/>
            <a:ext cx="5954485" cy="892552"/>
          </a:xfrm>
          <a:prstGeom prst="rect">
            <a:avLst/>
          </a:prstGeom>
        </p:spPr>
        <p:txBody>
          <a:bodyPr wrap="square">
            <a:spAutoFit/>
          </a:bodyPr>
          <a:lstStyle/>
          <a:p>
            <a:r>
              <a:rPr lang="en-US" sz="2600" b="1" dirty="0" smtClean="0">
                <a:solidFill>
                  <a:schemeClr val="bg1"/>
                </a:solidFill>
              </a:rPr>
              <a:t>Thanks for your time</a:t>
            </a:r>
          </a:p>
          <a:p>
            <a:r>
              <a:rPr lang="en-US" sz="2600" b="1" dirty="0" smtClean="0">
                <a:solidFill>
                  <a:schemeClr val="bg1"/>
                </a:solidFill>
              </a:rPr>
              <a:t>Thank </a:t>
            </a:r>
            <a:r>
              <a:rPr lang="en-US" sz="2600" b="1" dirty="0">
                <a:solidFill>
                  <a:schemeClr val="bg1"/>
                </a:solidFill>
              </a:rPr>
              <a:t>you - for </a:t>
            </a:r>
            <a:r>
              <a:rPr lang="en-US" sz="2600" b="1" dirty="0" smtClean="0">
                <a:solidFill>
                  <a:schemeClr val="bg1"/>
                </a:solidFill>
              </a:rPr>
              <a:t>listening and </a:t>
            </a:r>
            <a:r>
              <a:rPr lang="en-US" sz="2600" b="1" dirty="0">
                <a:solidFill>
                  <a:schemeClr val="bg1"/>
                </a:solidFill>
              </a:rPr>
              <a:t>participating</a:t>
            </a:r>
          </a:p>
        </p:txBody>
      </p:sp>
      <p:sp>
        <p:nvSpPr>
          <p:cNvPr id="9" name="직사각형 19">
            <a:extLst>
              <a:ext uri="{FF2B5EF4-FFF2-40B4-BE49-F238E27FC236}">
                <a16:creationId xmlns="" xmlns:a16="http://schemas.microsoft.com/office/drawing/2014/main" id="{EBBE76A8-A27E-F247-BE30-FDE7E97DD6DE}"/>
              </a:ext>
            </a:extLst>
          </p:cNvPr>
          <p:cNvSpPr/>
          <p:nvPr/>
        </p:nvSpPr>
        <p:spPr>
          <a:xfrm>
            <a:off x="3298233" y="6496893"/>
            <a:ext cx="3962538" cy="1429622"/>
          </a:xfrm>
          <a:prstGeom prst="rect">
            <a:avLst/>
          </a:prstGeom>
        </p:spPr>
        <p:txBody>
          <a:bodyPr wrap="square">
            <a:spAutoFit/>
          </a:bodyPr>
          <a:lstStyle/>
          <a:p>
            <a:pPr marL="171450" indent="-171450">
              <a:lnSpc>
                <a:spcPct val="150000"/>
              </a:lnSpc>
              <a:buFont typeface="Wingdings" panose="05000000000000000000" pitchFamily="2" charset="2"/>
              <a:buChar char="q"/>
            </a:pPr>
            <a:r>
              <a:rPr lang="en-US" altLang="x-none" sz="2000" b="1" dirty="0" smtClean="0">
                <a:solidFill>
                  <a:schemeClr val="bg1"/>
                </a:solidFill>
                <a:cs typeface="Calibri" panose="02000000000000000000" pitchFamily="2" charset="0"/>
              </a:rPr>
              <a:t>Questions / Queries</a:t>
            </a:r>
          </a:p>
          <a:p>
            <a:pPr marL="171450" indent="-171450">
              <a:lnSpc>
                <a:spcPct val="150000"/>
              </a:lnSpc>
              <a:buFont typeface="Wingdings" panose="05000000000000000000" pitchFamily="2" charset="2"/>
              <a:buChar char="q"/>
            </a:pPr>
            <a:r>
              <a:rPr lang="en-US" altLang="x-none" sz="2000" b="1" dirty="0" smtClean="0">
                <a:solidFill>
                  <a:schemeClr val="bg1"/>
                </a:solidFill>
                <a:cs typeface="Calibri" panose="02000000000000000000" pitchFamily="2" charset="0"/>
              </a:rPr>
              <a:t>Suggestions/Recommendation</a:t>
            </a:r>
          </a:p>
          <a:p>
            <a:pPr marL="171450" indent="-171450">
              <a:lnSpc>
                <a:spcPct val="150000"/>
              </a:lnSpc>
              <a:buFont typeface="Wingdings" panose="05000000000000000000" pitchFamily="2" charset="2"/>
              <a:buChar char="q"/>
            </a:pPr>
            <a:r>
              <a:rPr lang="en-US" altLang="x-none" sz="2000" b="1" dirty="0" smtClean="0">
                <a:solidFill>
                  <a:schemeClr val="bg1"/>
                </a:solidFill>
                <a:cs typeface="Calibri" panose="02000000000000000000" pitchFamily="2" charset="0"/>
              </a:rPr>
              <a:t>Ideas…..?</a:t>
            </a:r>
            <a:endParaRPr lang="en-US" altLang="x-none" sz="2000" b="1" dirty="0">
              <a:solidFill>
                <a:schemeClr val="bg1"/>
              </a:solidFill>
              <a:cs typeface="Calibri" panose="02000000000000000000" pitchFamily="2" charset="0"/>
            </a:endParaRPr>
          </a:p>
        </p:txBody>
      </p:sp>
      <p:sp>
        <p:nvSpPr>
          <p:cNvPr id="3" name="Rectangle 2"/>
          <p:cNvSpPr/>
          <p:nvPr/>
        </p:nvSpPr>
        <p:spPr>
          <a:xfrm>
            <a:off x="0" y="7926515"/>
            <a:ext cx="4697185" cy="923330"/>
          </a:xfrm>
          <a:prstGeom prst="rect">
            <a:avLst/>
          </a:prstGeom>
        </p:spPr>
        <p:txBody>
          <a:bodyPr wrap="square">
            <a:spAutoFit/>
          </a:bodyPr>
          <a:lstStyle/>
          <a:p>
            <a:r>
              <a:rPr lang="en-US" b="1" dirty="0" err="1">
                <a:solidFill>
                  <a:schemeClr val="bg1"/>
                </a:solidFill>
              </a:rPr>
              <a:t>Shahzad</a:t>
            </a:r>
            <a:r>
              <a:rPr lang="en-US" b="1" dirty="0">
                <a:solidFill>
                  <a:schemeClr val="bg1"/>
                </a:solidFill>
              </a:rPr>
              <a:t> </a:t>
            </a:r>
            <a:r>
              <a:rPr lang="en-US" b="1" dirty="0" err="1">
                <a:solidFill>
                  <a:schemeClr val="bg1"/>
                </a:solidFill>
              </a:rPr>
              <a:t>Sarwar</a:t>
            </a:r>
            <a:endParaRPr lang="en-US" b="1" dirty="0">
              <a:solidFill>
                <a:schemeClr val="bg1"/>
              </a:solidFill>
            </a:endParaRPr>
          </a:p>
          <a:p>
            <a:r>
              <a:rPr lang="en-US" b="1" dirty="0">
                <a:solidFill>
                  <a:schemeClr val="bg1"/>
                </a:solidFill>
              </a:rPr>
              <a:t>Cognitive Convergence</a:t>
            </a:r>
          </a:p>
          <a:p>
            <a:r>
              <a:rPr lang="en-US" b="1" dirty="0">
                <a:solidFill>
                  <a:schemeClr val="bg1"/>
                </a:solidFill>
                <a:hlinkClick r:id="rId3"/>
              </a:rPr>
              <a:t>https://</a:t>
            </a:r>
            <a:r>
              <a:rPr lang="en-US" b="1" dirty="0" smtClean="0">
                <a:solidFill>
                  <a:schemeClr val="bg1"/>
                </a:solidFill>
                <a:hlinkClick r:id="rId3"/>
              </a:rPr>
              <a:t>cognitiveconvergence.com</a:t>
            </a:r>
            <a:r>
              <a:rPr lang="en-US" b="1" dirty="0" smtClean="0">
                <a:solidFill>
                  <a:schemeClr val="bg1"/>
                </a:solidFill>
              </a:rPr>
              <a:t> </a:t>
            </a:r>
            <a:endParaRPr lang="en-US" b="1" dirty="0">
              <a:solidFill>
                <a:schemeClr val="bg1"/>
              </a:solidFill>
            </a:endParaRPr>
          </a:p>
        </p:txBody>
      </p:sp>
      <p:sp>
        <p:nvSpPr>
          <p:cNvPr id="6" name="직사각형 19">
            <a:extLst>
              <a:ext uri="{FF2B5EF4-FFF2-40B4-BE49-F238E27FC236}">
                <a16:creationId xmlns="" xmlns:a16="http://schemas.microsoft.com/office/drawing/2014/main" id="{EBBE76A8-A27E-F247-BE30-FDE7E97DD6DE}"/>
              </a:ext>
            </a:extLst>
          </p:cNvPr>
          <p:cNvSpPr/>
          <p:nvPr/>
        </p:nvSpPr>
        <p:spPr>
          <a:xfrm>
            <a:off x="0" y="3539650"/>
            <a:ext cx="6858000" cy="2831544"/>
          </a:xfrm>
          <a:prstGeom prst="rect">
            <a:avLst/>
          </a:prstGeom>
        </p:spPr>
        <p:txBody>
          <a:bodyPr wrap="square">
            <a:spAutoFit/>
          </a:bodyPr>
          <a:lstStyle/>
          <a:p>
            <a:r>
              <a:rPr lang="en-US" dirty="0">
                <a:solidFill>
                  <a:schemeClr val="bg1"/>
                </a:solidFill>
              </a:rPr>
              <a:t>ACTION ITEMS - To DO: </a:t>
            </a:r>
          </a:p>
          <a:p>
            <a:pPr marL="742950" lvl="1" indent="-285750">
              <a:buFont typeface="Wingdings" panose="05000000000000000000" pitchFamily="2" charset="2"/>
              <a:buChar char="q"/>
            </a:pPr>
            <a:r>
              <a:rPr lang="en-US" sz="1600" b="1" dirty="0">
                <a:solidFill>
                  <a:schemeClr val="bg1"/>
                </a:solidFill>
              </a:rPr>
              <a:t>Explore all </a:t>
            </a:r>
            <a:r>
              <a:rPr lang="en-US" sz="1600" b="1" dirty="0" smtClean="0">
                <a:solidFill>
                  <a:schemeClr val="bg1"/>
                </a:solidFill>
              </a:rPr>
              <a:t>4 products [ </a:t>
            </a:r>
            <a:r>
              <a:rPr lang="en-US" sz="1600" b="1" dirty="0" err="1" smtClean="0">
                <a:solidFill>
                  <a:schemeClr val="bg1"/>
                </a:solidFill>
              </a:rPr>
              <a:t>Zapier</a:t>
            </a:r>
            <a:r>
              <a:rPr lang="en-US" sz="1600" b="1" dirty="0" smtClean="0">
                <a:solidFill>
                  <a:schemeClr val="bg1"/>
                </a:solidFill>
              </a:rPr>
              <a:t>, n8n, bubble.io , </a:t>
            </a:r>
            <a:r>
              <a:rPr lang="en-US" sz="1600" b="1" dirty="0" err="1" smtClean="0">
                <a:solidFill>
                  <a:schemeClr val="bg1"/>
                </a:solidFill>
              </a:rPr>
              <a:t>webflow</a:t>
            </a:r>
            <a:r>
              <a:rPr lang="en-US" sz="1600" b="1" dirty="0" smtClean="0">
                <a:solidFill>
                  <a:schemeClr val="bg1"/>
                </a:solidFill>
              </a:rPr>
              <a:t> ] -  ecosystem</a:t>
            </a:r>
          </a:p>
          <a:p>
            <a:pPr marL="742950" lvl="1" indent="-285750">
              <a:buFont typeface="Wingdings" panose="05000000000000000000" pitchFamily="2" charset="2"/>
              <a:buChar char="q"/>
            </a:pPr>
            <a:r>
              <a:rPr lang="en-US" sz="1600" b="1" dirty="0">
                <a:solidFill>
                  <a:schemeClr val="bg1"/>
                </a:solidFill>
              </a:rPr>
              <a:t>S</a:t>
            </a:r>
            <a:r>
              <a:rPr lang="en-US" sz="1600" b="1" dirty="0" smtClean="0">
                <a:solidFill>
                  <a:schemeClr val="bg1"/>
                </a:solidFill>
              </a:rPr>
              <a:t>tudy </a:t>
            </a:r>
            <a:r>
              <a:rPr lang="en-US" sz="1600" b="1" dirty="0">
                <a:solidFill>
                  <a:schemeClr val="bg1"/>
                </a:solidFill>
              </a:rPr>
              <a:t>their business model, investigate their financial-clients </a:t>
            </a:r>
            <a:r>
              <a:rPr lang="en-US" sz="1600" b="1" dirty="0" smtClean="0">
                <a:solidFill>
                  <a:schemeClr val="bg1"/>
                </a:solidFill>
              </a:rPr>
              <a:t>dynamics</a:t>
            </a:r>
          </a:p>
          <a:p>
            <a:pPr marL="742950" lvl="1" indent="-285750">
              <a:buFont typeface="Wingdings" panose="05000000000000000000" pitchFamily="2" charset="2"/>
              <a:buChar char="q"/>
            </a:pPr>
            <a:r>
              <a:rPr lang="en-US" sz="1600" b="1" dirty="0" smtClean="0">
                <a:solidFill>
                  <a:schemeClr val="bg1"/>
                </a:solidFill>
              </a:rPr>
              <a:t>Brainstorm </a:t>
            </a:r>
            <a:r>
              <a:rPr lang="en-US" sz="1600" b="1" dirty="0">
                <a:solidFill>
                  <a:schemeClr val="bg1"/>
                </a:solidFill>
              </a:rPr>
              <a:t>about their tech-stack </a:t>
            </a:r>
            <a:r>
              <a:rPr lang="en-US" sz="1600" b="1" dirty="0" smtClean="0">
                <a:solidFill>
                  <a:schemeClr val="bg1"/>
                </a:solidFill>
              </a:rPr>
              <a:t>implementation</a:t>
            </a:r>
          </a:p>
          <a:p>
            <a:pPr marL="742950" lvl="1" indent="-285750">
              <a:buFont typeface="Wingdings" panose="05000000000000000000" pitchFamily="2" charset="2"/>
              <a:buChar char="q"/>
            </a:pPr>
            <a:r>
              <a:rPr lang="en-US" sz="1600" b="1" dirty="0" smtClean="0">
                <a:solidFill>
                  <a:schemeClr val="bg1"/>
                </a:solidFill>
              </a:rPr>
              <a:t>Evolve </a:t>
            </a:r>
            <a:r>
              <a:rPr lang="en-US" sz="1600" b="1" dirty="0">
                <a:solidFill>
                  <a:schemeClr val="bg1"/>
                </a:solidFill>
              </a:rPr>
              <a:t>ideas about your future professional orientation to join these </a:t>
            </a:r>
            <a:r>
              <a:rPr lang="en-US" sz="1600" b="1" dirty="0" smtClean="0">
                <a:solidFill>
                  <a:schemeClr val="bg1"/>
                </a:solidFill>
              </a:rPr>
              <a:t>companies or their huge service provider partners ecosystem or their client based directly.</a:t>
            </a:r>
          </a:p>
          <a:p>
            <a:pPr marL="742950" lvl="1" indent="-285750">
              <a:buFont typeface="Wingdings" panose="05000000000000000000" pitchFamily="2" charset="2"/>
              <a:buChar char="q"/>
            </a:pPr>
            <a:r>
              <a:rPr lang="en-US" sz="1600" b="1" dirty="0">
                <a:solidFill>
                  <a:schemeClr val="bg1"/>
                </a:solidFill>
              </a:rPr>
              <a:t>S</a:t>
            </a:r>
            <a:r>
              <a:rPr lang="en-US" sz="1600" b="1" dirty="0" smtClean="0">
                <a:solidFill>
                  <a:schemeClr val="bg1"/>
                </a:solidFill>
              </a:rPr>
              <a:t>trategize </a:t>
            </a:r>
            <a:r>
              <a:rPr lang="en-US" sz="1600" b="1" dirty="0">
                <a:solidFill>
                  <a:schemeClr val="bg1"/>
                </a:solidFill>
              </a:rPr>
              <a:t>about your business road-map – to launch your company round these ideas, refine thought process</a:t>
            </a:r>
            <a:r>
              <a:rPr lang="en-US" sz="1600" b="1" dirty="0" smtClean="0">
                <a:solidFill>
                  <a:schemeClr val="bg1"/>
                </a:solidFill>
              </a:rPr>
              <a:t>.</a:t>
            </a:r>
          </a:p>
          <a:p>
            <a:pPr marL="742950" lvl="1" indent="-285750">
              <a:buFont typeface="Wingdings" panose="05000000000000000000" pitchFamily="2" charset="2"/>
              <a:buChar char="q"/>
            </a:pPr>
            <a:r>
              <a:rPr lang="en-US" sz="1600" b="1" dirty="0" smtClean="0">
                <a:solidFill>
                  <a:schemeClr val="bg1"/>
                </a:solidFill>
              </a:rPr>
              <a:t>Let’s plan for take-off with this course.</a:t>
            </a:r>
            <a:endParaRPr lang="en-US" sz="1600" b="1" dirty="0">
              <a:solidFill>
                <a:schemeClr val="bg1"/>
              </a:solidFill>
            </a:endParaRPr>
          </a:p>
        </p:txBody>
      </p:sp>
    </p:spTree>
    <p:extLst>
      <p:ext uri="{BB962C8B-B14F-4D97-AF65-F5344CB8AC3E}">
        <p14:creationId xmlns:p14="http://schemas.microsoft.com/office/powerpoint/2010/main" val="19399942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9">
            <a:extLst>
              <a:ext uri="{FF2B5EF4-FFF2-40B4-BE49-F238E27FC236}">
                <a16:creationId xmlns:a16="http://schemas.microsoft.com/office/drawing/2014/main" xmlns="" id="{F9967EFE-6240-7C4B-80D1-EF2EA16A45A9}"/>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0" y="1"/>
            <a:ext cx="6858000" cy="9144000"/>
          </a:xfrm>
        </p:spPr>
      </p:pic>
      <p:sp>
        <p:nvSpPr>
          <p:cNvPr id="8" name="직사각형 7">
            <a:extLst>
              <a:ext uri="{FF2B5EF4-FFF2-40B4-BE49-F238E27FC236}">
                <a16:creationId xmlns:a16="http://schemas.microsoft.com/office/drawing/2014/main" xmlns="" id="{3421B999-485A-4246-9413-F6534E12A270}"/>
              </a:ext>
            </a:extLst>
          </p:cNvPr>
          <p:cNvSpPr/>
          <p:nvPr/>
        </p:nvSpPr>
        <p:spPr>
          <a:xfrm>
            <a:off x="7754" y="0"/>
            <a:ext cx="2768103" cy="9144000"/>
          </a:xfrm>
          <a:prstGeom prst="rect">
            <a:avLst/>
          </a:prstGeom>
          <a:solidFill>
            <a:schemeClr val="accent2">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xmlns="" id="{B33EEBDC-40A6-7A49-AA82-6D6D55E4A568}"/>
              </a:ext>
            </a:extLst>
          </p:cNvPr>
          <p:cNvSpPr txBox="1"/>
          <p:nvPr/>
        </p:nvSpPr>
        <p:spPr>
          <a:xfrm>
            <a:off x="7754" y="1"/>
            <a:ext cx="5097646" cy="646331"/>
          </a:xfrm>
          <a:prstGeom prst="rect">
            <a:avLst/>
          </a:prstGeom>
          <a:noFill/>
        </p:spPr>
        <p:txBody>
          <a:bodyPr wrap="square" rtlCol="0">
            <a:spAutoFit/>
          </a:bodyPr>
          <a:lstStyle>
            <a:defPPr>
              <a:defRPr lang="ko-KR"/>
            </a:defPPr>
            <a:lvl1pPr>
              <a:defRPr sz="4400" b="0" spc="-150">
                <a:latin typeface="+mj-lt"/>
              </a:defRPr>
            </a:lvl1pPr>
          </a:lstStyle>
          <a:p>
            <a:r>
              <a:rPr lang="en-US" altLang="ko-KR" sz="3600" spc="0" dirty="0" smtClean="0">
                <a:solidFill>
                  <a:schemeClr val="bg1"/>
                </a:solidFill>
              </a:rPr>
              <a:t>No-Code - Historic view</a:t>
            </a:r>
            <a:endParaRPr lang="ko-KR" altLang="en-US" sz="3600" spc="0" dirty="0">
              <a:solidFill>
                <a:schemeClr val="bg1"/>
              </a:solidFill>
            </a:endParaRPr>
          </a:p>
        </p:txBody>
      </p:sp>
      <p:pic>
        <p:nvPicPr>
          <p:cNvPr id="2" name="Picture 1"/>
          <p:cNvPicPr>
            <a:picLocks noChangeAspect="1"/>
          </p:cNvPicPr>
          <p:nvPr/>
        </p:nvPicPr>
        <p:blipFill>
          <a:blip r:embed="rId3"/>
          <a:stretch>
            <a:fillRect/>
          </a:stretch>
        </p:blipFill>
        <p:spPr>
          <a:xfrm>
            <a:off x="-57600" y="2202202"/>
            <a:ext cx="6915600" cy="2210887"/>
          </a:xfrm>
          <a:prstGeom prst="rect">
            <a:avLst/>
          </a:prstGeom>
        </p:spPr>
      </p:pic>
      <p:pic>
        <p:nvPicPr>
          <p:cNvPr id="3" name="Picture 2"/>
          <p:cNvPicPr>
            <a:picLocks noChangeAspect="1"/>
          </p:cNvPicPr>
          <p:nvPr/>
        </p:nvPicPr>
        <p:blipFill>
          <a:blip r:embed="rId4"/>
          <a:stretch>
            <a:fillRect/>
          </a:stretch>
        </p:blipFill>
        <p:spPr>
          <a:xfrm>
            <a:off x="-66900" y="4503028"/>
            <a:ext cx="6915600" cy="2772626"/>
          </a:xfrm>
          <a:prstGeom prst="rect">
            <a:avLst/>
          </a:prstGeom>
        </p:spPr>
      </p:pic>
      <p:sp>
        <p:nvSpPr>
          <p:cNvPr id="9" name="Rectangle 8"/>
          <p:cNvSpPr/>
          <p:nvPr/>
        </p:nvSpPr>
        <p:spPr>
          <a:xfrm>
            <a:off x="66900" y="7455531"/>
            <a:ext cx="6781800" cy="1231106"/>
          </a:xfrm>
          <a:prstGeom prst="rect">
            <a:avLst/>
          </a:prstGeom>
          <a:solidFill>
            <a:schemeClr val="tx1"/>
          </a:solidFill>
        </p:spPr>
        <p:txBody>
          <a:bodyPr wrap="square">
            <a:spAutoFit/>
          </a:bodyPr>
          <a:lstStyle/>
          <a:p>
            <a:r>
              <a:rPr lang="en-US" sz="1600" b="1" dirty="0" smtClean="0">
                <a:solidFill>
                  <a:schemeClr val="bg1"/>
                </a:solidFill>
              </a:rPr>
              <a:t>References:</a:t>
            </a:r>
          </a:p>
          <a:p>
            <a:pPr marL="285750" indent="-285750">
              <a:buFont typeface="Wingdings" panose="05000000000000000000" pitchFamily="2" charset="2"/>
              <a:buChar char="q"/>
            </a:pPr>
            <a:r>
              <a:rPr lang="en-US" sz="1100" dirty="0">
                <a:solidFill>
                  <a:schemeClr val="bg1"/>
                </a:solidFill>
                <a:latin typeface="Calibri" panose="020F0502020204030204" pitchFamily="34" charset="0"/>
                <a:hlinkClick r:id="rId5"/>
              </a:rPr>
              <a:t>https://kissflow.com/low-code/history-of-low-code-development-platforms</a:t>
            </a:r>
            <a:r>
              <a:rPr lang="en-US" sz="1100" dirty="0" smtClean="0">
                <a:solidFill>
                  <a:schemeClr val="bg1"/>
                </a:solidFill>
                <a:latin typeface="Calibri" panose="020F0502020204030204" pitchFamily="34" charset="0"/>
                <a:hlinkClick r:id="rId5"/>
              </a:rPr>
              <a:t>/</a:t>
            </a:r>
            <a:endParaRPr lang="en-US" sz="1100" dirty="0">
              <a:solidFill>
                <a:schemeClr val="bg1"/>
              </a:solidFill>
              <a:latin typeface="Calibri" panose="020F0502020204030204" pitchFamily="34" charset="0"/>
            </a:endParaRPr>
          </a:p>
          <a:p>
            <a:pPr marL="285750" indent="-285750">
              <a:buFont typeface="Wingdings" panose="05000000000000000000" pitchFamily="2" charset="2"/>
              <a:buChar char="q"/>
            </a:pPr>
            <a:r>
              <a:rPr lang="en-US" sz="1100" dirty="0">
                <a:solidFill>
                  <a:schemeClr val="bg1"/>
                </a:solidFill>
                <a:latin typeface="Calibri" panose="020F0502020204030204" pitchFamily="34" charset="0"/>
                <a:hlinkClick r:id="rId6"/>
              </a:rPr>
              <a:t>https://</a:t>
            </a:r>
            <a:r>
              <a:rPr lang="en-US" sz="1100" dirty="0" smtClean="0">
                <a:solidFill>
                  <a:schemeClr val="bg1"/>
                </a:solidFill>
                <a:latin typeface="Calibri" panose="020F0502020204030204" pitchFamily="34" charset="0"/>
                <a:hlinkClick r:id="rId6"/>
              </a:rPr>
              <a:t>www.smartsuite.com/blog/history-no-code-low-code-products</a:t>
            </a:r>
            <a:endParaRPr lang="en-US" sz="1100" dirty="0" smtClean="0">
              <a:solidFill>
                <a:schemeClr val="bg1"/>
              </a:solidFill>
              <a:latin typeface="Calibri" panose="020F0502020204030204" pitchFamily="34" charset="0"/>
            </a:endParaRPr>
          </a:p>
          <a:p>
            <a:pPr marL="285750" indent="-285750">
              <a:buFont typeface="Wingdings" panose="05000000000000000000" pitchFamily="2" charset="2"/>
              <a:buChar char="q"/>
            </a:pPr>
            <a:r>
              <a:rPr lang="en-US" sz="1100" dirty="0">
                <a:solidFill>
                  <a:schemeClr val="bg1"/>
                </a:solidFill>
                <a:latin typeface="Calibri" panose="020F0502020204030204" pitchFamily="34" charset="0"/>
                <a:hlinkClick r:id="rId7"/>
              </a:rPr>
              <a:t>https://</a:t>
            </a:r>
            <a:r>
              <a:rPr lang="en-US" sz="1100" dirty="0" smtClean="0">
                <a:solidFill>
                  <a:schemeClr val="bg1"/>
                </a:solidFill>
                <a:latin typeface="Calibri" panose="020F0502020204030204" pitchFamily="34" charset="0"/>
                <a:hlinkClick r:id="rId7"/>
              </a:rPr>
              <a:t>resources.formstack.com/reports/rise-of-the-no-code-economy/history</a:t>
            </a:r>
            <a:endParaRPr lang="en-US" sz="1100" dirty="0" smtClean="0">
              <a:solidFill>
                <a:schemeClr val="bg1"/>
              </a:solidFill>
              <a:latin typeface="Calibri" panose="020F0502020204030204" pitchFamily="34" charset="0"/>
            </a:endParaRPr>
          </a:p>
          <a:p>
            <a:pPr marL="285750" indent="-285750">
              <a:buFont typeface="Wingdings" panose="05000000000000000000" pitchFamily="2" charset="2"/>
              <a:buChar char="q"/>
            </a:pPr>
            <a:r>
              <a:rPr lang="en-US" sz="1100" dirty="0">
                <a:solidFill>
                  <a:schemeClr val="bg1"/>
                </a:solidFill>
                <a:latin typeface="Calibri" panose="020F0502020204030204" pitchFamily="34" charset="0"/>
                <a:hlinkClick r:id="rId8"/>
              </a:rPr>
              <a:t>https://devtorium.com/blog/no-code-low-code-origins</a:t>
            </a:r>
            <a:r>
              <a:rPr lang="en-US" sz="1100" dirty="0" smtClean="0">
                <a:solidFill>
                  <a:schemeClr val="bg1"/>
                </a:solidFill>
                <a:latin typeface="Calibri" panose="020F0502020204030204" pitchFamily="34" charset="0"/>
                <a:hlinkClick r:id="rId8"/>
              </a:rPr>
              <a:t>/</a:t>
            </a:r>
            <a:endParaRPr lang="en-US" sz="1100" dirty="0" smtClean="0">
              <a:solidFill>
                <a:schemeClr val="bg1"/>
              </a:solidFill>
              <a:latin typeface="Calibri" panose="020F0502020204030204" pitchFamily="34" charset="0"/>
            </a:endParaRPr>
          </a:p>
          <a:p>
            <a:pPr marL="285750" indent="-285750">
              <a:buFont typeface="Wingdings" panose="05000000000000000000" pitchFamily="2" charset="2"/>
              <a:buChar char="q"/>
            </a:pPr>
            <a:endParaRPr lang="en-US" sz="1400" dirty="0" smtClean="0">
              <a:solidFill>
                <a:schemeClr val="bg1"/>
              </a:solidFill>
              <a:latin typeface="Calibri" panose="020F0502020204030204" pitchFamily="34" charset="0"/>
            </a:endParaRPr>
          </a:p>
        </p:txBody>
      </p:sp>
      <p:sp>
        <p:nvSpPr>
          <p:cNvPr id="5" name="Rectangle 4"/>
          <p:cNvSpPr/>
          <p:nvPr/>
        </p:nvSpPr>
        <p:spPr>
          <a:xfrm>
            <a:off x="9300" y="842626"/>
            <a:ext cx="6848700" cy="1200329"/>
          </a:xfrm>
          <a:prstGeom prst="rect">
            <a:avLst/>
          </a:prstGeom>
          <a:solidFill>
            <a:schemeClr val="tx1"/>
          </a:solidFill>
        </p:spPr>
        <p:txBody>
          <a:bodyPr wrap="square">
            <a:spAutoFit/>
          </a:bodyPr>
          <a:lstStyle/>
          <a:p>
            <a:r>
              <a:rPr lang="en-US" dirty="0">
                <a:solidFill>
                  <a:schemeClr val="bg1"/>
                </a:solidFill>
              </a:rPr>
              <a:t>In summary, the history of no-code and low-code development reflects a significant evolution in how applications are built, moving from complex coding requirements to accessible, user-friendly platforms that empower a diverse range of users to create and innovate.</a:t>
            </a:r>
          </a:p>
        </p:txBody>
      </p:sp>
    </p:spTree>
    <p:extLst>
      <p:ext uri="{BB962C8B-B14F-4D97-AF65-F5344CB8AC3E}">
        <p14:creationId xmlns:p14="http://schemas.microsoft.com/office/powerpoint/2010/main" val="8597731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9">
            <a:extLst>
              <a:ext uri="{FF2B5EF4-FFF2-40B4-BE49-F238E27FC236}">
                <a16:creationId xmlns:a16="http://schemas.microsoft.com/office/drawing/2014/main" xmlns="" id="{F9967EFE-6240-7C4B-80D1-EF2EA16A45A9}"/>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0" y="1"/>
            <a:ext cx="6858000" cy="9144000"/>
          </a:xfrm>
        </p:spPr>
      </p:pic>
      <p:sp>
        <p:nvSpPr>
          <p:cNvPr id="8" name="직사각형 7">
            <a:extLst>
              <a:ext uri="{FF2B5EF4-FFF2-40B4-BE49-F238E27FC236}">
                <a16:creationId xmlns:a16="http://schemas.microsoft.com/office/drawing/2014/main" xmlns="" id="{3421B999-485A-4246-9413-F6534E12A270}"/>
              </a:ext>
            </a:extLst>
          </p:cNvPr>
          <p:cNvSpPr/>
          <p:nvPr/>
        </p:nvSpPr>
        <p:spPr>
          <a:xfrm>
            <a:off x="7754" y="0"/>
            <a:ext cx="2768103" cy="9144000"/>
          </a:xfrm>
          <a:prstGeom prst="rect">
            <a:avLst/>
          </a:prstGeom>
          <a:solidFill>
            <a:schemeClr val="accent2">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xmlns="" id="{B33EEBDC-40A6-7A49-AA82-6D6D55E4A568}"/>
              </a:ext>
            </a:extLst>
          </p:cNvPr>
          <p:cNvSpPr txBox="1"/>
          <p:nvPr/>
        </p:nvSpPr>
        <p:spPr>
          <a:xfrm>
            <a:off x="7754" y="1"/>
            <a:ext cx="5097646" cy="646331"/>
          </a:xfrm>
          <a:prstGeom prst="rect">
            <a:avLst/>
          </a:prstGeom>
          <a:noFill/>
        </p:spPr>
        <p:txBody>
          <a:bodyPr wrap="square" rtlCol="0">
            <a:spAutoFit/>
          </a:bodyPr>
          <a:lstStyle>
            <a:defPPr>
              <a:defRPr lang="ko-KR"/>
            </a:defPPr>
            <a:lvl1pPr>
              <a:defRPr sz="4400" b="0" spc="-150">
                <a:latin typeface="+mj-lt"/>
              </a:defRPr>
            </a:lvl1pPr>
          </a:lstStyle>
          <a:p>
            <a:r>
              <a:rPr lang="en-US" altLang="ko-KR" sz="3600" spc="0" dirty="0" smtClean="0">
                <a:solidFill>
                  <a:schemeClr val="bg1"/>
                </a:solidFill>
              </a:rPr>
              <a:t>No-Code COMPARATIVE ANALYSIS</a:t>
            </a:r>
            <a:endParaRPr lang="ko-KR" altLang="en-US" sz="3600" spc="0"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3655"/>
            <a:ext cx="6553200" cy="4961859"/>
          </a:xfrm>
          <a:prstGeom prst="rect">
            <a:avLst/>
          </a:prstGeom>
        </p:spPr>
      </p:pic>
      <p:sp>
        <p:nvSpPr>
          <p:cNvPr id="9" name="Rectangle 8"/>
          <p:cNvSpPr/>
          <p:nvPr/>
        </p:nvSpPr>
        <p:spPr>
          <a:xfrm>
            <a:off x="0" y="5539897"/>
            <a:ext cx="6858000" cy="1015663"/>
          </a:xfrm>
          <a:prstGeom prst="rect">
            <a:avLst/>
          </a:prstGeom>
          <a:solidFill>
            <a:schemeClr val="tx1"/>
          </a:solidFill>
        </p:spPr>
        <p:txBody>
          <a:bodyPr wrap="square">
            <a:spAutoFit/>
          </a:bodyPr>
          <a:lstStyle/>
          <a:p>
            <a:r>
              <a:rPr lang="en-US" sz="1600" b="1" dirty="0" smtClean="0">
                <a:solidFill>
                  <a:schemeClr val="bg1"/>
                </a:solidFill>
              </a:rPr>
              <a:t>References:</a:t>
            </a:r>
          </a:p>
          <a:p>
            <a:pPr marL="285750" indent="-285750">
              <a:buFont typeface="Wingdings" panose="05000000000000000000" pitchFamily="2" charset="2"/>
              <a:buChar char="q"/>
            </a:pPr>
            <a:r>
              <a:rPr lang="en-US" sz="1100" dirty="0" smtClean="0">
                <a:solidFill>
                  <a:schemeClr val="bg1"/>
                </a:solidFill>
                <a:latin typeface="Calibri" panose="020F0502020204030204" pitchFamily="34" charset="0"/>
                <a:hlinkClick r:id="rId4"/>
              </a:rPr>
              <a:t>https</a:t>
            </a:r>
            <a:r>
              <a:rPr lang="en-US" sz="1100" dirty="0">
                <a:solidFill>
                  <a:schemeClr val="bg1"/>
                </a:solidFill>
                <a:latin typeface="Calibri" panose="020F0502020204030204" pitchFamily="34" charset="0"/>
                <a:hlinkClick r:id="rId4"/>
              </a:rPr>
              <a:t>://</a:t>
            </a:r>
            <a:r>
              <a:rPr lang="en-US" sz="1100" dirty="0" smtClean="0">
                <a:solidFill>
                  <a:schemeClr val="bg1"/>
                </a:solidFill>
                <a:latin typeface="Calibri" panose="020F0502020204030204" pitchFamily="34" charset="0"/>
                <a:hlinkClick r:id="rId4"/>
              </a:rPr>
              <a:t>dev.to/cloudestersoftware/no-code-vs-full-code-who-wins-in-2025-f02</a:t>
            </a:r>
            <a:endParaRPr lang="en-US" sz="1100" dirty="0" smtClean="0">
              <a:solidFill>
                <a:schemeClr val="bg1"/>
              </a:solidFill>
              <a:latin typeface="Calibri" panose="020F0502020204030204" pitchFamily="34" charset="0"/>
            </a:endParaRPr>
          </a:p>
          <a:p>
            <a:pPr marL="285750" indent="-285750">
              <a:buFont typeface="Wingdings" panose="05000000000000000000" pitchFamily="2" charset="2"/>
              <a:buChar char="q"/>
            </a:pPr>
            <a:r>
              <a:rPr lang="en-US" sz="1100" dirty="0">
                <a:solidFill>
                  <a:schemeClr val="bg1"/>
                </a:solidFill>
                <a:latin typeface="Calibri" panose="020F0502020204030204" pitchFamily="34" charset="0"/>
                <a:hlinkClick r:id="rId5"/>
              </a:rPr>
              <a:t>https://</a:t>
            </a:r>
            <a:r>
              <a:rPr lang="en-US" sz="1100" dirty="0" smtClean="0">
                <a:solidFill>
                  <a:schemeClr val="bg1"/>
                </a:solidFill>
                <a:latin typeface="Calibri" panose="020F0502020204030204" pitchFamily="34" charset="0"/>
                <a:hlinkClick r:id="rId5"/>
              </a:rPr>
              <a:t>www.airdev.co/post/full-code-vs-no-code-when-to-build-bubble-app</a:t>
            </a:r>
            <a:endParaRPr lang="en-US" sz="1100" dirty="0" smtClean="0">
              <a:solidFill>
                <a:schemeClr val="bg1"/>
              </a:solidFill>
              <a:latin typeface="Calibri" panose="020F0502020204030204" pitchFamily="34" charset="0"/>
            </a:endParaRPr>
          </a:p>
          <a:p>
            <a:pPr marL="285750" indent="-285750">
              <a:buFont typeface="Wingdings" panose="05000000000000000000" pitchFamily="2" charset="2"/>
              <a:buChar char="q"/>
            </a:pPr>
            <a:r>
              <a:rPr lang="en-US" sz="1100" dirty="0">
                <a:solidFill>
                  <a:schemeClr val="bg1"/>
                </a:solidFill>
                <a:latin typeface="Calibri" panose="020F0502020204030204" pitchFamily="34" charset="0"/>
                <a:hlinkClick r:id="rId6"/>
              </a:rPr>
              <a:t>https://</a:t>
            </a:r>
            <a:r>
              <a:rPr lang="en-US" sz="1100" dirty="0" smtClean="0">
                <a:solidFill>
                  <a:schemeClr val="bg1"/>
                </a:solidFill>
                <a:latin typeface="Calibri" panose="020F0502020204030204" pitchFamily="34" charset="0"/>
                <a:hlinkClick r:id="rId6"/>
              </a:rPr>
              <a:t>belighted.com/blog/no-code-vs-full-code</a:t>
            </a:r>
            <a:r>
              <a:rPr lang="en-US" sz="1100" dirty="0" smtClean="0">
                <a:solidFill>
                  <a:schemeClr val="bg1"/>
                </a:solidFill>
                <a:latin typeface="Calibri" panose="020F0502020204030204" pitchFamily="34" charset="0"/>
              </a:rPr>
              <a:t> </a:t>
            </a:r>
          </a:p>
          <a:p>
            <a:pPr marL="285750" indent="-285750">
              <a:buFont typeface="Wingdings" panose="05000000000000000000" pitchFamily="2" charset="2"/>
              <a:buChar char="q"/>
            </a:pPr>
            <a:r>
              <a:rPr lang="en-US" sz="1100" dirty="0">
                <a:solidFill>
                  <a:schemeClr val="bg1"/>
                </a:solidFill>
                <a:latin typeface="Calibri" panose="020F0502020204030204" pitchFamily="34" charset="0"/>
                <a:hlinkClick r:id="rId7"/>
              </a:rPr>
              <a:t>https://</a:t>
            </a:r>
            <a:r>
              <a:rPr lang="en-US" sz="1100" dirty="0" smtClean="0">
                <a:solidFill>
                  <a:schemeClr val="bg1"/>
                </a:solidFill>
                <a:latin typeface="Calibri" panose="020F0502020204030204" pitchFamily="34" charset="0"/>
                <a:hlinkClick r:id="rId7"/>
              </a:rPr>
              <a:t>www.trootech.com/blog/code-no-code-app-guide-2025</a:t>
            </a:r>
            <a:r>
              <a:rPr lang="en-US" sz="1100" dirty="0" smtClean="0">
                <a:solidFill>
                  <a:schemeClr val="bg1"/>
                </a:solidFill>
                <a:latin typeface="Calibri" panose="020F0502020204030204" pitchFamily="34" charset="0"/>
              </a:rPr>
              <a:t> </a:t>
            </a:r>
            <a:endParaRPr lang="en-US" sz="1100" dirty="0">
              <a:solidFill>
                <a:schemeClr val="bg1"/>
              </a:solidFill>
              <a:latin typeface="Calibri" panose="020F0502020204030204" pitchFamily="34" charset="0"/>
            </a:endParaRPr>
          </a:p>
        </p:txBody>
      </p:sp>
      <p:sp>
        <p:nvSpPr>
          <p:cNvPr id="2" name="Rectangle 1"/>
          <p:cNvSpPr/>
          <p:nvPr/>
        </p:nvSpPr>
        <p:spPr>
          <a:xfrm>
            <a:off x="0" y="6670902"/>
            <a:ext cx="6854123" cy="2462213"/>
          </a:xfrm>
          <a:prstGeom prst="rect">
            <a:avLst/>
          </a:prstGeom>
          <a:solidFill>
            <a:schemeClr val="tx1"/>
          </a:solidFill>
        </p:spPr>
        <p:txBody>
          <a:bodyPr wrap="square">
            <a:spAutoFit/>
          </a:bodyPr>
          <a:lstStyle/>
          <a:p>
            <a:r>
              <a:rPr lang="en-US" sz="1400" b="1" dirty="0" smtClean="0">
                <a:solidFill>
                  <a:schemeClr val="bg1"/>
                </a:solidFill>
              </a:rPr>
              <a:t>Kindly </a:t>
            </a:r>
            <a:r>
              <a:rPr lang="en-US" sz="1400" b="1" dirty="0">
                <a:solidFill>
                  <a:schemeClr val="bg1"/>
                </a:solidFill>
              </a:rPr>
              <a:t>N</a:t>
            </a:r>
            <a:r>
              <a:rPr lang="en-US" sz="1400" b="1" dirty="0" smtClean="0">
                <a:solidFill>
                  <a:schemeClr val="bg1"/>
                </a:solidFill>
              </a:rPr>
              <a:t>ote:</a:t>
            </a:r>
          </a:p>
          <a:p>
            <a:r>
              <a:rPr lang="en-US" sz="1400" dirty="0" smtClean="0">
                <a:solidFill>
                  <a:schemeClr val="bg1"/>
                </a:solidFill>
              </a:rPr>
              <a:t>“</a:t>
            </a:r>
            <a:r>
              <a:rPr lang="en-US" sz="1400" dirty="0">
                <a:solidFill>
                  <a:schemeClr val="bg1"/>
                </a:solidFill>
              </a:rPr>
              <a:t>Traditional Development”/“Detail Code”, need a lot of energy and mind sensitive logic development </a:t>
            </a:r>
            <a:r>
              <a:rPr lang="en-US" sz="1400" dirty="0" smtClean="0">
                <a:solidFill>
                  <a:schemeClr val="bg1"/>
                </a:solidFill>
              </a:rPr>
              <a:t>personality</a:t>
            </a:r>
            <a:r>
              <a:rPr lang="en-US" sz="1400" dirty="0">
                <a:solidFill>
                  <a:schemeClr val="bg1"/>
                </a:solidFill>
              </a:rPr>
              <a:t>. Consistent hard work and dedicated commitment, is </a:t>
            </a:r>
            <a:r>
              <a:rPr lang="en-US" sz="1400" dirty="0" smtClean="0">
                <a:solidFill>
                  <a:schemeClr val="bg1"/>
                </a:solidFill>
              </a:rPr>
              <a:t>needed for </a:t>
            </a:r>
            <a:r>
              <a:rPr lang="en-US" sz="1400" dirty="0">
                <a:solidFill>
                  <a:schemeClr val="bg1"/>
                </a:solidFill>
              </a:rPr>
              <a:t>results in “Detail Code”. Mind alertness and sharpness, level is not same for each resource. </a:t>
            </a:r>
            <a:endParaRPr lang="en-US" sz="1400" dirty="0" smtClean="0">
              <a:solidFill>
                <a:schemeClr val="bg1"/>
              </a:solidFill>
            </a:endParaRPr>
          </a:p>
          <a:p>
            <a:endParaRPr lang="en-US" sz="1400" dirty="0">
              <a:solidFill>
                <a:schemeClr val="bg1"/>
              </a:solidFill>
            </a:endParaRPr>
          </a:p>
          <a:p>
            <a:r>
              <a:rPr lang="en-US" sz="1400" dirty="0">
                <a:solidFill>
                  <a:schemeClr val="bg1"/>
                </a:solidFill>
              </a:rPr>
              <a:t>“No-Code”, is not hard core efforts path. It works with light personalities. It make sense for even not so sharp minded resources. It need a different light creative mindset. Even “Aged professional” can continue with “No-Code”/”Low Code” development, as it doesn’t require intense – mind energy and logic development fuel. Let’s start with “No-Code”/”Low Code” course path to achieve professional excellence and business success with agility. Let’s start Now. Thanks.</a:t>
            </a:r>
          </a:p>
        </p:txBody>
      </p:sp>
    </p:spTree>
    <p:extLst>
      <p:ext uri="{BB962C8B-B14F-4D97-AF65-F5344CB8AC3E}">
        <p14:creationId xmlns:p14="http://schemas.microsoft.com/office/powerpoint/2010/main" val="37361895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9">
            <a:extLst>
              <a:ext uri="{FF2B5EF4-FFF2-40B4-BE49-F238E27FC236}">
                <a16:creationId xmlns:a16="http://schemas.microsoft.com/office/drawing/2014/main" xmlns="" id="{F9967EFE-6240-7C4B-80D1-EF2EA16A45A9}"/>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0" y="1"/>
            <a:ext cx="6858000" cy="9144000"/>
          </a:xfrm>
        </p:spPr>
      </p:pic>
      <p:sp>
        <p:nvSpPr>
          <p:cNvPr id="8" name="직사각형 7">
            <a:extLst>
              <a:ext uri="{FF2B5EF4-FFF2-40B4-BE49-F238E27FC236}">
                <a16:creationId xmlns:a16="http://schemas.microsoft.com/office/drawing/2014/main" xmlns="" id="{3421B999-485A-4246-9413-F6534E12A270}"/>
              </a:ext>
            </a:extLst>
          </p:cNvPr>
          <p:cNvSpPr/>
          <p:nvPr/>
        </p:nvSpPr>
        <p:spPr>
          <a:xfrm>
            <a:off x="7754" y="0"/>
            <a:ext cx="2768103" cy="9144000"/>
          </a:xfrm>
          <a:prstGeom prst="rect">
            <a:avLst/>
          </a:prstGeom>
          <a:solidFill>
            <a:schemeClr val="accent2">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xmlns="" id="{B33EEBDC-40A6-7A49-AA82-6D6D55E4A568}"/>
              </a:ext>
            </a:extLst>
          </p:cNvPr>
          <p:cNvSpPr txBox="1"/>
          <p:nvPr/>
        </p:nvSpPr>
        <p:spPr>
          <a:xfrm>
            <a:off x="-7754" y="1"/>
            <a:ext cx="6891608" cy="646331"/>
          </a:xfrm>
          <a:prstGeom prst="rect">
            <a:avLst/>
          </a:prstGeom>
          <a:noFill/>
        </p:spPr>
        <p:txBody>
          <a:bodyPr wrap="square" rtlCol="0">
            <a:spAutoFit/>
          </a:bodyPr>
          <a:lstStyle>
            <a:defPPr>
              <a:defRPr lang="ko-KR"/>
            </a:defPPr>
            <a:lvl1pPr>
              <a:defRPr sz="4400" b="0" spc="-150">
                <a:latin typeface="+mj-lt"/>
              </a:defRPr>
            </a:lvl1pPr>
          </a:lstStyle>
          <a:p>
            <a:r>
              <a:rPr lang="en-US" altLang="ko-KR" sz="3600" spc="0" dirty="0" smtClean="0">
                <a:solidFill>
                  <a:schemeClr val="bg1"/>
                </a:solidFill>
              </a:rPr>
              <a:t>WHY – NO-CODE DEVELOPMENT - Advantages</a:t>
            </a:r>
            <a:endParaRPr lang="ko-KR" altLang="en-US" sz="3600" spc="0" dirty="0">
              <a:solidFill>
                <a:schemeClr val="bg1"/>
              </a:solidFill>
            </a:endParaRPr>
          </a:p>
        </p:txBody>
      </p:sp>
      <p:pic>
        <p:nvPicPr>
          <p:cNvPr id="2" name="Picture 1"/>
          <p:cNvPicPr>
            <a:picLocks noChangeAspect="1"/>
          </p:cNvPicPr>
          <p:nvPr/>
        </p:nvPicPr>
        <p:blipFill>
          <a:blip r:embed="rId3"/>
          <a:stretch>
            <a:fillRect/>
          </a:stretch>
        </p:blipFill>
        <p:spPr>
          <a:xfrm>
            <a:off x="-29807" y="3263019"/>
            <a:ext cx="4755978" cy="2385655"/>
          </a:xfrm>
          <a:prstGeom prst="rect">
            <a:avLst/>
          </a:prstGeom>
        </p:spPr>
      </p:pic>
      <p:sp>
        <p:nvSpPr>
          <p:cNvPr id="9" name="Rectangle 8"/>
          <p:cNvSpPr/>
          <p:nvPr/>
        </p:nvSpPr>
        <p:spPr>
          <a:xfrm>
            <a:off x="10346" y="7685950"/>
            <a:ext cx="6873508" cy="1200329"/>
          </a:xfrm>
          <a:prstGeom prst="rect">
            <a:avLst/>
          </a:prstGeom>
          <a:solidFill>
            <a:schemeClr val="tx1"/>
          </a:solidFill>
        </p:spPr>
        <p:txBody>
          <a:bodyPr wrap="square">
            <a:spAutoFit/>
          </a:bodyPr>
          <a:lstStyle/>
          <a:p>
            <a:r>
              <a:rPr lang="en-US" sz="1600" b="1" dirty="0" smtClean="0">
                <a:solidFill>
                  <a:schemeClr val="bg1"/>
                </a:solidFill>
              </a:rPr>
              <a:t>References:</a:t>
            </a:r>
          </a:p>
          <a:p>
            <a:pPr marL="285750" indent="-285750">
              <a:buFont typeface="Wingdings" panose="05000000000000000000" pitchFamily="2" charset="2"/>
              <a:buChar char="q"/>
            </a:pPr>
            <a:r>
              <a:rPr lang="en-US" sz="1400" dirty="0">
                <a:solidFill>
                  <a:schemeClr val="bg1"/>
                </a:solidFill>
                <a:latin typeface="Calibri" panose="020F0502020204030204" pitchFamily="34" charset="0"/>
                <a:hlinkClick r:id="rId4"/>
              </a:rPr>
              <a:t>https://</a:t>
            </a:r>
            <a:r>
              <a:rPr lang="en-US" sz="1400" dirty="0" smtClean="0">
                <a:solidFill>
                  <a:schemeClr val="bg1"/>
                </a:solidFill>
                <a:latin typeface="Calibri" panose="020F0502020204030204" pitchFamily="34" charset="0"/>
                <a:hlinkClick r:id="rId4"/>
              </a:rPr>
              <a:t>northwest.education/insights/careers/5-pros-and-cons-of-no-code-development/</a:t>
            </a:r>
            <a:endParaRPr lang="en-US" sz="1400" dirty="0" smtClean="0">
              <a:solidFill>
                <a:schemeClr val="bg1"/>
              </a:solidFill>
              <a:latin typeface="Calibri" panose="020F0502020204030204" pitchFamily="34" charset="0"/>
            </a:endParaRPr>
          </a:p>
          <a:p>
            <a:pPr marL="285750" indent="-285750">
              <a:buFont typeface="Wingdings" panose="05000000000000000000" pitchFamily="2" charset="2"/>
              <a:buChar char="q"/>
            </a:pPr>
            <a:r>
              <a:rPr lang="en-US" sz="1400" dirty="0">
                <a:solidFill>
                  <a:schemeClr val="bg1"/>
                </a:solidFill>
                <a:latin typeface="Calibri" panose="020F0502020204030204" pitchFamily="34" charset="0"/>
                <a:hlinkClick r:id="rId5"/>
              </a:rPr>
              <a:t>https://codeconductor.ai/blog/benefits-no-code-development</a:t>
            </a:r>
            <a:r>
              <a:rPr lang="en-US" sz="1400" dirty="0" smtClean="0">
                <a:solidFill>
                  <a:schemeClr val="bg1"/>
                </a:solidFill>
                <a:latin typeface="Calibri" panose="020F0502020204030204" pitchFamily="34" charset="0"/>
                <a:hlinkClick r:id="rId5"/>
              </a:rPr>
              <a:t>/</a:t>
            </a:r>
            <a:endParaRPr lang="en-US" sz="1400" dirty="0" smtClean="0">
              <a:solidFill>
                <a:schemeClr val="bg1"/>
              </a:solidFill>
              <a:latin typeface="Calibri" panose="020F0502020204030204" pitchFamily="34" charset="0"/>
            </a:endParaRPr>
          </a:p>
          <a:p>
            <a:pPr marL="285750" indent="-285750">
              <a:buFont typeface="Wingdings" panose="05000000000000000000" pitchFamily="2" charset="2"/>
              <a:buChar char="q"/>
            </a:pPr>
            <a:r>
              <a:rPr lang="en-US" sz="1400" dirty="0">
                <a:solidFill>
                  <a:schemeClr val="bg1"/>
                </a:solidFill>
                <a:latin typeface="Calibri" panose="020F0502020204030204" pitchFamily="34" charset="0"/>
                <a:hlinkClick r:id="rId6"/>
              </a:rPr>
              <a:t>https://quixy.com/blog/top-benefits-of-no-code-app-development</a:t>
            </a:r>
            <a:r>
              <a:rPr lang="en-US" sz="1400" dirty="0" smtClean="0">
                <a:solidFill>
                  <a:schemeClr val="bg1"/>
                </a:solidFill>
                <a:latin typeface="Calibri" panose="020F0502020204030204" pitchFamily="34" charset="0"/>
                <a:hlinkClick r:id="rId6"/>
              </a:rPr>
              <a:t>/</a:t>
            </a:r>
            <a:r>
              <a:rPr lang="en-US" sz="1400" dirty="0" smtClean="0">
                <a:solidFill>
                  <a:schemeClr val="bg1"/>
                </a:solidFill>
                <a:latin typeface="Calibri" panose="020F0502020204030204" pitchFamily="34" charset="0"/>
              </a:rPr>
              <a:t> </a:t>
            </a:r>
          </a:p>
        </p:txBody>
      </p:sp>
      <p:sp>
        <p:nvSpPr>
          <p:cNvPr id="11" name="Rectangle 10"/>
          <p:cNvSpPr/>
          <p:nvPr/>
        </p:nvSpPr>
        <p:spPr>
          <a:xfrm>
            <a:off x="10346" y="615370"/>
            <a:ext cx="6873508" cy="2462213"/>
          </a:xfrm>
          <a:prstGeom prst="rect">
            <a:avLst/>
          </a:prstGeom>
          <a:solidFill>
            <a:schemeClr val="tx1"/>
          </a:solidFill>
        </p:spPr>
        <p:txBody>
          <a:bodyPr wrap="square">
            <a:spAutoFit/>
          </a:bodyPr>
          <a:lstStyle/>
          <a:p>
            <a:r>
              <a:rPr lang="en-US" sz="1400" dirty="0">
                <a:solidFill>
                  <a:schemeClr val="bg1"/>
                </a:solidFill>
              </a:rPr>
              <a:t>The fundamental strategic advantage of embracing No-Code Development lies in its unprecedented ability to rapidly accelerate organizational agility by democratizing software creation and drastically lowering the barrier to entry for innovation. By utilizing visual interfaces and drag-and-drop tools, No-Code platforms empower business domain experts—the people who actually understand the process problem—to build and iterate custom applications and automations in hours or days, bypassing the traditional bottlenecks of relying solely on scarce IT or engineering resources. This speed of deployment, coupled with the inherent reduction in long-term maintenance costs and the ability to instantly test and refine Minimum Viable Products (MVPs), makes No-Code a powerful tool for driving bottom-up digital transformation and ensuring the business can pivot quickly in response to market demands.</a:t>
            </a:r>
            <a:endParaRPr lang="en-US" sz="1400" dirty="0" smtClean="0">
              <a:solidFill>
                <a:schemeClr val="bg1"/>
              </a:solidFill>
              <a:latin typeface="Calibri" panose="020F0502020204030204" pitchFamily="34" charset="0"/>
            </a:endParaRPr>
          </a:p>
        </p:txBody>
      </p:sp>
      <p:sp>
        <p:nvSpPr>
          <p:cNvPr id="3" name="Rectangle 2"/>
          <p:cNvSpPr/>
          <p:nvPr/>
        </p:nvSpPr>
        <p:spPr>
          <a:xfrm>
            <a:off x="10346" y="5838637"/>
            <a:ext cx="6825602" cy="1692771"/>
          </a:xfrm>
          <a:prstGeom prst="rect">
            <a:avLst/>
          </a:prstGeom>
          <a:solidFill>
            <a:schemeClr val="tx1"/>
          </a:solidFill>
        </p:spPr>
        <p:txBody>
          <a:bodyPr wrap="square">
            <a:spAutoFit/>
          </a:bodyPr>
          <a:lstStyle/>
          <a:p>
            <a:r>
              <a:rPr lang="en-US" sz="2000" b="1" dirty="0" smtClean="0">
                <a:solidFill>
                  <a:schemeClr val="bg1"/>
                </a:solidFill>
              </a:rPr>
              <a:t>Kindly note: </a:t>
            </a:r>
            <a:r>
              <a:rPr lang="en-US" sz="1400" dirty="0" smtClean="0">
                <a:solidFill>
                  <a:schemeClr val="bg1"/>
                </a:solidFill>
              </a:rPr>
              <a:t>All </a:t>
            </a:r>
            <a:r>
              <a:rPr lang="en-US" sz="1400" dirty="0">
                <a:solidFill>
                  <a:schemeClr val="bg1"/>
                </a:solidFill>
              </a:rPr>
              <a:t>these product(s) have free tier as well as multiple price based tier. You can launch your professional career or personal business in free tier, when financial </a:t>
            </a:r>
            <a:r>
              <a:rPr lang="en-US" sz="1400" dirty="0" err="1">
                <a:solidFill>
                  <a:schemeClr val="bg1"/>
                </a:solidFill>
              </a:rPr>
              <a:t>vaiablity</a:t>
            </a:r>
            <a:r>
              <a:rPr lang="en-US" sz="1400" dirty="0">
                <a:solidFill>
                  <a:schemeClr val="bg1"/>
                </a:solidFill>
              </a:rPr>
              <a:t>- is here, you can move to next tier – with more and more features. Remember that, these products as solid client based and service provider partners ecosystem. If a client can pay good for these products, they can pay good for your professional services too. So pay, to earn as multiple </a:t>
            </a:r>
            <a:r>
              <a:rPr lang="en-US" sz="1400" dirty="0" smtClean="0">
                <a:solidFill>
                  <a:schemeClr val="bg1"/>
                </a:solidFill>
              </a:rPr>
              <a:t>times - is </a:t>
            </a:r>
            <a:r>
              <a:rPr lang="en-US" sz="1400" dirty="0">
                <a:solidFill>
                  <a:schemeClr val="bg1"/>
                </a:solidFill>
              </a:rPr>
              <a:t>, way to go financial model. Remember, you  can start with free tier to start with.</a:t>
            </a:r>
          </a:p>
        </p:txBody>
      </p:sp>
    </p:spTree>
    <p:extLst>
      <p:ext uri="{BB962C8B-B14F-4D97-AF65-F5344CB8AC3E}">
        <p14:creationId xmlns:p14="http://schemas.microsoft.com/office/powerpoint/2010/main" val="3309915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9">
            <a:extLst>
              <a:ext uri="{FF2B5EF4-FFF2-40B4-BE49-F238E27FC236}">
                <a16:creationId xmlns:a16="http://schemas.microsoft.com/office/drawing/2014/main" xmlns="" id="{F9967EFE-6240-7C4B-80D1-EF2EA16A45A9}"/>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0" y="1"/>
            <a:ext cx="6858000" cy="9144000"/>
          </a:xfrm>
        </p:spPr>
      </p:pic>
      <p:sp>
        <p:nvSpPr>
          <p:cNvPr id="8" name="직사각형 7">
            <a:extLst>
              <a:ext uri="{FF2B5EF4-FFF2-40B4-BE49-F238E27FC236}">
                <a16:creationId xmlns:a16="http://schemas.microsoft.com/office/drawing/2014/main" xmlns="" id="{3421B999-485A-4246-9413-F6534E12A270}"/>
              </a:ext>
            </a:extLst>
          </p:cNvPr>
          <p:cNvSpPr/>
          <p:nvPr/>
        </p:nvSpPr>
        <p:spPr>
          <a:xfrm>
            <a:off x="81643" y="1"/>
            <a:ext cx="2768103" cy="9144000"/>
          </a:xfrm>
          <a:prstGeom prst="rect">
            <a:avLst/>
          </a:prstGeom>
          <a:solidFill>
            <a:schemeClr val="accent2">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xmlns="" id="{B33EEBDC-40A6-7A49-AA82-6D6D55E4A568}"/>
              </a:ext>
            </a:extLst>
          </p:cNvPr>
          <p:cNvSpPr txBox="1"/>
          <p:nvPr/>
        </p:nvSpPr>
        <p:spPr>
          <a:xfrm>
            <a:off x="0" y="1"/>
            <a:ext cx="6858000" cy="584775"/>
          </a:xfrm>
          <a:prstGeom prst="rect">
            <a:avLst/>
          </a:prstGeom>
          <a:noFill/>
        </p:spPr>
        <p:txBody>
          <a:bodyPr wrap="square" rtlCol="0">
            <a:spAutoFit/>
          </a:bodyPr>
          <a:lstStyle>
            <a:defPPr>
              <a:defRPr lang="ko-KR"/>
            </a:defPPr>
            <a:lvl1pPr>
              <a:defRPr sz="4400" b="0" spc="-150">
                <a:latin typeface="+mj-lt"/>
              </a:defRPr>
            </a:lvl1pPr>
          </a:lstStyle>
          <a:p>
            <a:r>
              <a:rPr lang="en-US" altLang="ko-KR" sz="3200" spc="0" dirty="0" smtClean="0">
                <a:solidFill>
                  <a:schemeClr val="bg1"/>
                </a:solidFill>
              </a:rPr>
              <a:t>Mindset for SUCCESS in LC/NC ECOSYSTEM</a:t>
            </a:r>
            <a:endParaRPr lang="ko-KR" altLang="en-US" sz="3200" spc="0" dirty="0">
              <a:solidFill>
                <a:schemeClr val="bg1"/>
              </a:solidFill>
            </a:endParaRPr>
          </a:p>
        </p:txBody>
      </p:sp>
      <p:sp>
        <p:nvSpPr>
          <p:cNvPr id="9" name="Rectangle 8"/>
          <p:cNvSpPr/>
          <p:nvPr/>
        </p:nvSpPr>
        <p:spPr>
          <a:xfrm>
            <a:off x="0" y="8120743"/>
            <a:ext cx="6858000" cy="830997"/>
          </a:xfrm>
          <a:prstGeom prst="rect">
            <a:avLst/>
          </a:prstGeom>
          <a:solidFill>
            <a:schemeClr val="tx1"/>
          </a:solidFill>
        </p:spPr>
        <p:txBody>
          <a:bodyPr wrap="square">
            <a:spAutoFit/>
          </a:bodyPr>
          <a:lstStyle/>
          <a:p>
            <a:r>
              <a:rPr lang="en-US" sz="1600" b="1" dirty="0" smtClean="0">
                <a:solidFill>
                  <a:schemeClr val="bg1"/>
                </a:solidFill>
              </a:rPr>
              <a:t>References:</a:t>
            </a:r>
          </a:p>
          <a:p>
            <a:r>
              <a:rPr lang="en-US" sz="1600" b="1" dirty="0">
                <a:solidFill>
                  <a:schemeClr val="bg1"/>
                </a:solidFill>
                <a:hlinkClick r:id="rId3"/>
              </a:rPr>
              <a:t>https://</a:t>
            </a:r>
            <a:r>
              <a:rPr lang="en-US" sz="1600" b="1" dirty="0" smtClean="0">
                <a:solidFill>
                  <a:schemeClr val="bg1"/>
                </a:solidFill>
                <a:hlinkClick r:id="rId3"/>
              </a:rPr>
              <a:t>www.indium.tech/blog/top-10-skill-sets-for-low-code-developers</a:t>
            </a:r>
            <a:r>
              <a:rPr lang="en-US" sz="1600" b="1" dirty="0" smtClean="0">
                <a:solidFill>
                  <a:schemeClr val="bg1"/>
                </a:solidFill>
              </a:rPr>
              <a:t> </a:t>
            </a:r>
            <a:endParaRPr lang="en-US" sz="1600" b="1" dirty="0">
              <a:solidFill>
                <a:schemeClr val="bg1"/>
              </a:solidFill>
            </a:endParaRPr>
          </a:p>
          <a:p>
            <a:r>
              <a:rPr lang="en-US" sz="1600" b="1" dirty="0">
                <a:solidFill>
                  <a:schemeClr val="bg1"/>
                </a:solidFill>
                <a:hlinkClick r:id="rId4"/>
              </a:rPr>
              <a:t>https://</a:t>
            </a:r>
            <a:r>
              <a:rPr lang="en-US" sz="1600" b="1" dirty="0" smtClean="0">
                <a:solidFill>
                  <a:schemeClr val="bg1"/>
                </a:solidFill>
                <a:hlinkClick r:id="rId4"/>
              </a:rPr>
              <a:t>baserow.io/blog/no-code-low-code-best-practices</a:t>
            </a:r>
            <a:r>
              <a:rPr lang="en-US" sz="1600" b="1" dirty="0" smtClean="0">
                <a:solidFill>
                  <a:schemeClr val="bg1"/>
                </a:solidFill>
              </a:rPr>
              <a:t> </a:t>
            </a:r>
            <a:endParaRPr lang="en-US" sz="1600" b="1" dirty="0">
              <a:solidFill>
                <a:schemeClr val="bg1"/>
              </a:solidFill>
            </a:endParaRPr>
          </a:p>
        </p:txBody>
      </p:sp>
      <p:sp>
        <p:nvSpPr>
          <p:cNvPr id="2" name="Rectangle 1"/>
          <p:cNvSpPr/>
          <p:nvPr/>
        </p:nvSpPr>
        <p:spPr>
          <a:xfrm>
            <a:off x="54427" y="683683"/>
            <a:ext cx="6803573" cy="2031325"/>
          </a:xfrm>
          <a:prstGeom prst="rect">
            <a:avLst/>
          </a:prstGeom>
          <a:solidFill>
            <a:schemeClr val="tx1"/>
          </a:solidFill>
        </p:spPr>
        <p:txBody>
          <a:bodyPr wrap="square">
            <a:spAutoFit/>
          </a:bodyPr>
          <a:lstStyle/>
          <a:p>
            <a:pPr marL="285750" indent="-285750">
              <a:buFont typeface="Wingdings" panose="05000000000000000000" pitchFamily="2" charset="2"/>
              <a:buChar char="q"/>
            </a:pPr>
            <a:r>
              <a:rPr lang="en-US" b="1" dirty="0" smtClean="0">
                <a:solidFill>
                  <a:schemeClr val="bg1"/>
                </a:solidFill>
              </a:rPr>
              <a:t>Problem-Solving </a:t>
            </a:r>
            <a:r>
              <a:rPr lang="en-US" b="1" dirty="0">
                <a:solidFill>
                  <a:schemeClr val="bg1"/>
                </a:solidFill>
              </a:rPr>
              <a:t>&amp; Analytical Thinking</a:t>
            </a:r>
          </a:p>
          <a:p>
            <a:pPr marL="285750" indent="-285750">
              <a:buFont typeface="Wingdings" panose="05000000000000000000" pitchFamily="2" charset="2"/>
              <a:buChar char="q"/>
            </a:pPr>
            <a:r>
              <a:rPr lang="en-US" b="1" dirty="0" smtClean="0">
                <a:solidFill>
                  <a:schemeClr val="bg1"/>
                </a:solidFill>
              </a:rPr>
              <a:t>Automation-First </a:t>
            </a:r>
            <a:r>
              <a:rPr lang="en-US" b="1" dirty="0">
                <a:solidFill>
                  <a:schemeClr val="bg1"/>
                </a:solidFill>
              </a:rPr>
              <a:t>Mindset</a:t>
            </a:r>
          </a:p>
          <a:p>
            <a:pPr marL="285750" indent="-285750">
              <a:buFont typeface="Wingdings" panose="05000000000000000000" pitchFamily="2" charset="2"/>
              <a:buChar char="q"/>
            </a:pPr>
            <a:r>
              <a:rPr lang="en-US" b="1" dirty="0" smtClean="0">
                <a:solidFill>
                  <a:schemeClr val="bg1"/>
                </a:solidFill>
              </a:rPr>
              <a:t>Integration-Oriented </a:t>
            </a:r>
            <a:r>
              <a:rPr lang="en-US" b="1" dirty="0">
                <a:solidFill>
                  <a:schemeClr val="bg1"/>
                </a:solidFill>
              </a:rPr>
              <a:t>Thinking</a:t>
            </a:r>
          </a:p>
          <a:p>
            <a:pPr marL="285750" indent="-285750">
              <a:buFont typeface="Wingdings" panose="05000000000000000000" pitchFamily="2" charset="2"/>
              <a:buChar char="q"/>
            </a:pPr>
            <a:r>
              <a:rPr lang="en-US" b="1" dirty="0" smtClean="0">
                <a:solidFill>
                  <a:schemeClr val="bg1"/>
                </a:solidFill>
              </a:rPr>
              <a:t>Design </a:t>
            </a:r>
            <a:r>
              <a:rPr lang="en-US" b="1" dirty="0">
                <a:solidFill>
                  <a:schemeClr val="bg1"/>
                </a:solidFill>
              </a:rPr>
              <a:t>and User Experience Sensibility</a:t>
            </a:r>
          </a:p>
          <a:p>
            <a:pPr marL="285750" indent="-285750">
              <a:buFont typeface="Wingdings" panose="05000000000000000000" pitchFamily="2" charset="2"/>
              <a:buChar char="q"/>
            </a:pPr>
            <a:r>
              <a:rPr lang="en-US" b="1" dirty="0" smtClean="0">
                <a:solidFill>
                  <a:schemeClr val="bg1"/>
                </a:solidFill>
              </a:rPr>
              <a:t>Continuous </a:t>
            </a:r>
            <a:r>
              <a:rPr lang="en-US" b="1" dirty="0">
                <a:solidFill>
                  <a:schemeClr val="bg1"/>
                </a:solidFill>
              </a:rPr>
              <a:t>Learning &amp; Adaptability</a:t>
            </a:r>
          </a:p>
          <a:p>
            <a:pPr marL="285750" indent="-285750">
              <a:buFont typeface="Wingdings" panose="05000000000000000000" pitchFamily="2" charset="2"/>
              <a:buChar char="q"/>
            </a:pPr>
            <a:r>
              <a:rPr lang="en-US" b="1" dirty="0" smtClean="0">
                <a:solidFill>
                  <a:schemeClr val="bg1"/>
                </a:solidFill>
              </a:rPr>
              <a:t>Collaboration </a:t>
            </a:r>
            <a:r>
              <a:rPr lang="en-US" b="1" dirty="0">
                <a:solidFill>
                  <a:schemeClr val="bg1"/>
                </a:solidFill>
              </a:rPr>
              <a:t>and Business Understanding</a:t>
            </a:r>
          </a:p>
          <a:p>
            <a:pPr marL="285750" indent="-285750">
              <a:buFont typeface="Wingdings" panose="05000000000000000000" pitchFamily="2" charset="2"/>
              <a:buChar char="q"/>
            </a:pPr>
            <a:r>
              <a:rPr lang="en-US" b="1" dirty="0" smtClean="0">
                <a:solidFill>
                  <a:schemeClr val="bg1"/>
                </a:solidFill>
              </a:rPr>
              <a:t>Creative </a:t>
            </a:r>
            <a:r>
              <a:rPr lang="en-US" b="1" dirty="0">
                <a:solidFill>
                  <a:schemeClr val="bg1"/>
                </a:solidFill>
              </a:rPr>
              <a:t>Innovation</a:t>
            </a:r>
          </a:p>
        </p:txBody>
      </p:sp>
      <p:sp>
        <p:nvSpPr>
          <p:cNvPr id="3" name="Rectangle 2"/>
          <p:cNvSpPr/>
          <p:nvPr/>
        </p:nvSpPr>
        <p:spPr>
          <a:xfrm>
            <a:off x="21772" y="2813915"/>
            <a:ext cx="6858000" cy="1815882"/>
          </a:xfrm>
          <a:prstGeom prst="rect">
            <a:avLst/>
          </a:prstGeom>
          <a:solidFill>
            <a:schemeClr val="tx1"/>
          </a:solidFill>
        </p:spPr>
        <p:txBody>
          <a:bodyPr wrap="square">
            <a:spAutoFit/>
          </a:bodyPr>
          <a:lstStyle/>
          <a:p>
            <a:r>
              <a:rPr lang="en-US" sz="1400" dirty="0">
                <a:solidFill>
                  <a:schemeClr val="bg1"/>
                </a:solidFill>
              </a:rPr>
              <a:t>A future-ready No-Code/Low-Code developer is a creative problem solver and business innovator </a:t>
            </a:r>
            <a:r>
              <a:rPr lang="en-US" sz="1400" dirty="0" smtClean="0">
                <a:solidFill>
                  <a:schemeClr val="bg1"/>
                </a:solidFill>
              </a:rPr>
              <a:t>who blends </a:t>
            </a:r>
            <a:r>
              <a:rPr lang="en-US" sz="1400" dirty="0">
                <a:solidFill>
                  <a:schemeClr val="bg1"/>
                </a:solidFill>
              </a:rPr>
              <a:t>logic, design, and automation to build smart digital solutions. With an automation-first mindset</a:t>
            </a:r>
            <a:r>
              <a:rPr lang="en-US" sz="1400" dirty="0" smtClean="0">
                <a:solidFill>
                  <a:schemeClr val="bg1"/>
                </a:solidFill>
              </a:rPr>
              <a:t>, they </a:t>
            </a:r>
            <a:r>
              <a:rPr lang="en-US" sz="1400" dirty="0">
                <a:solidFill>
                  <a:schemeClr val="bg1"/>
                </a:solidFill>
              </a:rPr>
              <a:t>streamline workflows, connect systems, and deliver real business value without heavy coding</a:t>
            </a:r>
            <a:r>
              <a:rPr lang="en-US" sz="1400" dirty="0" smtClean="0">
                <a:solidFill>
                  <a:schemeClr val="bg1"/>
                </a:solidFill>
              </a:rPr>
              <a:t>.</a:t>
            </a:r>
          </a:p>
          <a:p>
            <a:endParaRPr lang="en-US" sz="1400" dirty="0">
              <a:solidFill>
                <a:schemeClr val="bg1"/>
              </a:solidFill>
            </a:endParaRPr>
          </a:p>
          <a:p>
            <a:r>
              <a:rPr lang="en-US" sz="1400" dirty="0">
                <a:solidFill>
                  <a:schemeClr val="bg1"/>
                </a:solidFill>
              </a:rPr>
              <a:t>Adaptable, curious, and user-focused, they think like builders, innovate like entrepreneurs, and </a:t>
            </a:r>
            <a:r>
              <a:rPr lang="en-US" sz="1400" dirty="0" smtClean="0">
                <a:solidFill>
                  <a:schemeClr val="bg1"/>
                </a:solidFill>
              </a:rPr>
              <a:t>learn like </a:t>
            </a:r>
            <a:r>
              <a:rPr lang="en-US" sz="1400" dirty="0">
                <a:solidFill>
                  <a:schemeClr val="bg1"/>
                </a:solidFill>
              </a:rPr>
              <a:t>lifelong explorers — shaping the future of technology through simplicity and innovation.</a:t>
            </a:r>
          </a:p>
        </p:txBody>
      </p:sp>
      <p:pic>
        <p:nvPicPr>
          <p:cNvPr id="4" name="Picture 3"/>
          <p:cNvPicPr>
            <a:picLocks noChangeAspect="1"/>
          </p:cNvPicPr>
          <p:nvPr/>
        </p:nvPicPr>
        <p:blipFill>
          <a:blip r:embed="rId5"/>
          <a:stretch>
            <a:fillRect/>
          </a:stretch>
        </p:blipFill>
        <p:spPr>
          <a:xfrm>
            <a:off x="348344" y="4629798"/>
            <a:ext cx="6154056" cy="3490946"/>
          </a:xfrm>
          <a:prstGeom prst="rect">
            <a:avLst/>
          </a:prstGeom>
        </p:spPr>
      </p:pic>
    </p:spTree>
    <p:extLst>
      <p:ext uri="{BB962C8B-B14F-4D97-AF65-F5344CB8AC3E}">
        <p14:creationId xmlns:p14="http://schemas.microsoft.com/office/powerpoint/2010/main" val="40172428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9">
            <a:extLst>
              <a:ext uri="{FF2B5EF4-FFF2-40B4-BE49-F238E27FC236}">
                <a16:creationId xmlns:a16="http://schemas.microsoft.com/office/drawing/2014/main" xmlns="" id="{F9967EFE-6240-7C4B-80D1-EF2EA16A45A9}"/>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0" y="1"/>
            <a:ext cx="6858000" cy="9144000"/>
          </a:xfrm>
        </p:spPr>
      </p:pic>
      <p:sp>
        <p:nvSpPr>
          <p:cNvPr id="8" name="직사각형 7">
            <a:extLst>
              <a:ext uri="{FF2B5EF4-FFF2-40B4-BE49-F238E27FC236}">
                <a16:creationId xmlns:a16="http://schemas.microsoft.com/office/drawing/2014/main" xmlns="" id="{3421B999-485A-4246-9413-F6534E12A270}"/>
              </a:ext>
            </a:extLst>
          </p:cNvPr>
          <p:cNvSpPr/>
          <p:nvPr/>
        </p:nvSpPr>
        <p:spPr>
          <a:xfrm>
            <a:off x="7754" y="0"/>
            <a:ext cx="2768103" cy="9144000"/>
          </a:xfrm>
          <a:prstGeom prst="rect">
            <a:avLst/>
          </a:prstGeom>
          <a:solidFill>
            <a:schemeClr val="accent2">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7" name="TextBox 6">
            <a:extLst>
              <a:ext uri="{FF2B5EF4-FFF2-40B4-BE49-F238E27FC236}">
                <a16:creationId xmlns:a16="http://schemas.microsoft.com/office/drawing/2014/main" xmlns="" id="{B33EEBDC-40A6-7A49-AA82-6D6D55E4A568}"/>
              </a:ext>
            </a:extLst>
          </p:cNvPr>
          <p:cNvSpPr txBox="1"/>
          <p:nvPr/>
        </p:nvSpPr>
        <p:spPr>
          <a:xfrm>
            <a:off x="0" y="1"/>
            <a:ext cx="6858000" cy="584775"/>
          </a:xfrm>
          <a:prstGeom prst="rect">
            <a:avLst/>
          </a:prstGeom>
          <a:noFill/>
        </p:spPr>
        <p:txBody>
          <a:bodyPr wrap="square" rtlCol="0">
            <a:spAutoFit/>
          </a:bodyPr>
          <a:lstStyle>
            <a:defPPr>
              <a:defRPr lang="ko-KR"/>
            </a:defPPr>
            <a:lvl1pPr>
              <a:defRPr sz="4400" b="0" spc="-150">
                <a:latin typeface="+mj-lt"/>
              </a:defRPr>
            </a:lvl1pPr>
          </a:lstStyle>
          <a:p>
            <a:r>
              <a:rPr lang="en-US" altLang="ko-KR" sz="3200" spc="0" dirty="0" smtClean="0">
                <a:solidFill>
                  <a:schemeClr val="bg1"/>
                </a:solidFill>
              </a:rPr>
              <a:t>LC/NC DIRECTION–THE Software industry- outline</a:t>
            </a:r>
            <a:endParaRPr lang="ko-KR" altLang="en-US" sz="3200" spc="0" dirty="0">
              <a:solidFill>
                <a:schemeClr val="bg1"/>
              </a:solidFill>
            </a:endParaRPr>
          </a:p>
        </p:txBody>
      </p:sp>
      <p:sp>
        <p:nvSpPr>
          <p:cNvPr id="9" name="Rectangle 8"/>
          <p:cNvSpPr/>
          <p:nvPr/>
        </p:nvSpPr>
        <p:spPr>
          <a:xfrm>
            <a:off x="38100" y="8419831"/>
            <a:ext cx="6781800" cy="707886"/>
          </a:xfrm>
          <a:prstGeom prst="rect">
            <a:avLst/>
          </a:prstGeom>
          <a:solidFill>
            <a:schemeClr val="tx1"/>
          </a:solidFill>
        </p:spPr>
        <p:txBody>
          <a:bodyPr wrap="square">
            <a:spAutoFit/>
          </a:bodyPr>
          <a:lstStyle/>
          <a:p>
            <a:r>
              <a:rPr lang="en-US" sz="1600" b="1" dirty="0" smtClean="0">
                <a:solidFill>
                  <a:schemeClr val="bg1"/>
                </a:solidFill>
              </a:rPr>
              <a:t>References:</a:t>
            </a:r>
            <a:endParaRPr lang="en-US" sz="1600" b="1" dirty="0">
              <a:solidFill>
                <a:schemeClr val="bg1"/>
              </a:solidFill>
            </a:endParaRPr>
          </a:p>
          <a:p>
            <a:pPr marL="285750" indent="-285750">
              <a:buFont typeface="Wingdings" panose="05000000000000000000" pitchFamily="2" charset="2"/>
              <a:buChar char="q"/>
            </a:pPr>
            <a:r>
              <a:rPr lang="en-US" sz="800" dirty="0">
                <a:solidFill>
                  <a:schemeClr val="bg1"/>
                </a:solidFill>
                <a:latin typeface="Calibri" panose="020F0502020204030204" pitchFamily="34" charset="0"/>
                <a:hlinkClick r:id="rId3"/>
              </a:rPr>
              <a:t>https://pie-solutions.com/no-code/understanding-the-no-code-ecosystem-tools-and-trends/</a:t>
            </a:r>
            <a:endParaRPr lang="en-US" sz="800" dirty="0">
              <a:solidFill>
                <a:schemeClr val="bg1"/>
              </a:solidFill>
              <a:latin typeface="Calibri" panose="020F0502020204030204" pitchFamily="34" charset="0"/>
            </a:endParaRPr>
          </a:p>
          <a:p>
            <a:pPr marL="285750" indent="-285750">
              <a:buFont typeface="Wingdings" panose="05000000000000000000" pitchFamily="2" charset="2"/>
              <a:buChar char="q"/>
            </a:pPr>
            <a:r>
              <a:rPr lang="en-US" sz="800" dirty="0">
                <a:solidFill>
                  <a:schemeClr val="bg1"/>
                </a:solidFill>
                <a:latin typeface="Calibri" panose="020F0502020204030204" pitchFamily="34" charset="0"/>
                <a:hlinkClick r:id="rId4"/>
              </a:rPr>
              <a:t>https://dev.to/mehmetakar/low-code-no-code-platforms-346h</a:t>
            </a:r>
            <a:endParaRPr lang="en-US" sz="800" dirty="0">
              <a:solidFill>
                <a:schemeClr val="bg1"/>
              </a:solidFill>
              <a:latin typeface="Calibri" panose="020F0502020204030204" pitchFamily="34" charset="0"/>
            </a:endParaRPr>
          </a:p>
          <a:p>
            <a:pPr marL="285750" indent="-285750">
              <a:buFont typeface="Wingdings" panose="05000000000000000000" pitchFamily="2" charset="2"/>
              <a:buChar char="q"/>
            </a:pPr>
            <a:r>
              <a:rPr lang="en-US" sz="800" dirty="0">
                <a:solidFill>
                  <a:schemeClr val="bg1"/>
                </a:solidFill>
                <a:latin typeface="Calibri" panose="020F0502020204030204" pitchFamily="34" charset="0"/>
                <a:hlinkClick r:id="rId5"/>
              </a:rPr>
              <a:t>https://wpconnect.co/blog/nocode-lowcode-opensource-ecosystem</a:t>
            </a:r>
            <a:r>
              <a:rPr lang="en-US" sz="800" dirty="0" smtClean="0">
                <a:solidFill>
                  <a:schemeClr val="bg1"/>
                </a:solidFill>
                <a:latin typeface="Calibri" panose="020F0502020204030204" pitchFamily="34" charset="0"/>
                <a:hlinkClick r:id="rId5"/>
              </a:rPr>
              <a:t>/</a:t>
            </a:r>
            <a:endParaRPr lang="en-US" sz="800" dirty="0">
              <a:solidFill>
                <a:schemeClr val="bg1"/>
              </a:solidFill>
              <a:latin typeface="Calibri" panose="020F0502020204030204" pitchFamily="34" charset="0"/>
            </a:endParaRPr>
          </a:p>
        </p:txBody>
      </p:sp>
      <p:sp>
        <p:nvSpPr>
          <p:cNvPr id="2" name="Rectangle 1"/>
          <p:cNvSpPr/>
          <p:nvPr/>
        </p:nvSpPr>
        <p:spPr>
          <a:xfrm>
            <a:off x="0" y="486802"/>
            <a:ext cx="5865838" cy="984885"/>
          </a:xfrm>
          <a:prstGeom prst="rect">
            <a:avLst/>
          </a:prstGeom>
          <a:solidFill>
            <a:schemeClr val="tx1"/>
          </a:solidFill>
        </p:spPr>
        <p:txBody>
          <a:bodyPr wrap="square">
            <a:spAutoFit/>
          </a:bodyPr>
          <a:lstStyle/>
          <a:p>
            <a:r>
              <a:rPr lang="en-US" sz="1600" b="1" dirty="0" err="1">
                <a:solidFill>
                  <a:schemeClr val="bg1"/>
                </a:solidFill>
              </a:rPr>
              <a:t>Zoho</a:t>
            </a:r>
            <a:r>
              <a:rPr lang="en-US" sz="1600" b="1" dirty="0">
                <a:solidFill>
                  <a:schemeClr val="bg1"/>
                </a:solidFill>
              </a:rPr>
              <a:t> Creator </a:t>
            </a:r>
            <a:r>
              <a:rPr lang="en-US" sz="1400" dirty="0">
                <a:solidFill>
                  <a:schemeClr val="bg1"/>
                </a:solidFill>
              </a:rPr>
              <a:t>is a low-code platform that allows users to build custom applications with minimal to no coding through its drag-and-drop interface, pre-built templates, and visual workflows</a:t>
            </a:r>
            <a:r>
              <a:rPr lang="en-US" sz="1400" dirty="0" smtClean="0">
                <a:solidFill>
                  <a:schemeClr val="bg1"/>
                </a:solidFill>
              </a:rPr>
              <a:t>.</a:t>
            </a:r>
          </a:p>
          <a:p>
            <a:r>
              <a:rPr lang="en-US" sz="1400" b="1" dirty="0">
                <a:solidFill>
                  <a:schemeClr val="bg1"/>
                </a:solidFill>
                <a:hlinkClick r:id="rId6"/>
              </a:rPr>
              <a:t>https://</a:t>
            </a:r>
            <a:r>
              <a:rPr lang="en-US" sz="1400" b="1" dirty="0" smtClean="0">
                <a:solidFill>
                  <a:schemeClr val="bg1"/>
                </a:solidFill>
                <a:hlinkClick r:id="rId6"/>
              </a:rPr>
              <a:t>www.zoho.com/creator</a:t>
            </a:r>
            <a:r>
              <a:rPr lang="en-US" sz="1400" b="1" dirty="0" smtClean="0">
                <a:solidFill>
                  <a:schemeClr val="bg1"/>
                </a:solidFill>
              </a:rPr>
              <a:t> </a:t>
            </a:r>
            <a:endParaRPr lang="en-US" sz="1400" b="1" dirty="0">
              <a:solidFill>
                <a:schemeClr val="bg1"/>
              </a:solidFill>
            </a:endParaRPr>
          </a:p>
        </p:txBody>
      </p:sp>
      <p:sp>
        <p:nvSpPr>
          <p:cNvPr id="3" name="Rectangle 2"/>
          <p:cNvSpPr/>
          <p:nvPr/>
        </p:nvSpPr>
        <p:spPr>
          <a:xfrm>
            <a:off x="7755" y="1535160"/>
            <a:ext cx="5858084" cy="984885"/>
          </a:xfrm>
          <a:prstGeom prst="rect">
            <a:avLst/>
          </a:prstGeom>
          <a:solidFill>
            <a:schemeClr val="tx1"/>
          </a:solidFill>
        </p:spPr>
        <p:txBody>
          <a:bodyPr wrap="square">
            <a:spAutoFit/>
          </a:bodyPr>
          <a:lstStyle/>
          <a:p>
            <a:r>
              <a:rPr lang="en-US" sz="1600" b="1" dirty="0" smtClean="0">
                <a:solidFill>
                  <a:schemeClr val="bg1"/>
                </a:solidFill>
              </a:rPr>
              <a:t>Oracle's primary "no-code" tool is Oracle APEX</a:t>
            </a:r>
            <a:r>
              <a:rPr lang="en-US" sz="1600" dirty="0" smtClean="0">
                <a:solidFill>
                  <a:schemeClr val="bg1"/>
                </a:solidFill>
              </a:rPr>
              <a:t>,</a:t>
            </a:r>
            <a:r>
              <a:rPr lang="en-US" sz="1400" dirty="0" smtClean="0">
                <a:solidFill>
                  <a:schemeClr val="bg1"/>
                </a:solidFill>
              </a:rPr>
              <a:t> a low-code development platform that allows for building applications with minimal</a:t>
            </a:r>
          </a:p>
          <a:p>
            <a:r>
              <a:rPr lang="en-US" sz="1400" dirty="0" smtClean="0">
                <a:solidFill>
                  <a:schemeClr val="bg1"/>
                </a:solidFill>
              </a:rPr>
              <a:t> to no coding through visual, drag-and-drop interfaces. </a:t>
            </a:r>
          </a:p>
          <a:p>
            <a:r>
              <a:rPr lang="en-US" sz="1400" dirty="0" smtClean="0">
                <a:solidFill>
                  <a:schemeClr val="bg1"/>
                </a:solidFill>
                <a:hlinkClick r:id="rId7"/>
              </a:rPr>
              <a:t>https://apex.oracle.com/en</a:t>
            </a:r>
            <a:r>
              <a:rPr lang="en-US" sz="1400" dirty="0" smtClean="0">
                <a:solidFill>
                  <a:schemeClr val="bg1"/>
                </a:solidFill>
              </a:rPr>
              <a:t> </a:t>
            </a:r>
            <a:endParaRPr lang="en-US" sz="1400" dirty="0">
              <a:solidFill>
                <a:schemeClr val="bg1"/>
              </a:solidFill>
            </a:endParaRPr>
          </a:p>
        </p:txBody>
      </p:sp>
      <p:sp>
        <p:nvSpPr>
          <p:cNvPr id="4" name="Rectangle 3"/>
          <p:cNvSpPr/>
          <p:nvPr/>
        </p:nvSpPr>
        <p:spPr>
          <a:xfrm>
            <a:off x="7755" y="2584360"/>
            <a:ext cx="5858084" cy="1015663"/>
          </a:xfrm>
          <a:prstGeom prst="rect">
            <a:avLst/>
          </a:prstGeom>
          <a:solidFill>
            <a:schemeClr val="tx1"/>
          </a:solidFill>
        </p:spPr>
        <p:txBody>
          <a:bodyPr wrap="square">
            <a:spAutoFit/>
          </a:bodyPr>
          <a:lstStyle/>
          <a:p>
            <a:r>
              <a:rPr lang="en-US" sz="1600" b="1" dirty="0">
                <a:solidFill>
                  <a:schemeClr val="bg1"/>
                </a:solidFill>
              </a:rPr>
              <a:t>Salesforce</a:t>
            </a:r>
            <a:r>
              <a:rPr lang="en-US" sz="1400" dirty="0">
                <a:solidFill>
                  <a:schemeClr val="bg1"/>
                </a:solidFill>
              </a:rPr>
              <a:t> provides several powerful tools designed for configuration without writing traditional code. </a:t>
            </a:r>
            <a:r>
              <a:rPr lang="en-US" sz="1600" b="1" dirty="0" smtClean="0">
                <a:solidFill>
                  <a:schemeClr val="bg1"/>
                </a:solidFill>
              </a:rPr>
              <a:t>[ Flow, Lightning </a:t>
            </a:r>
            <a:r>
              <a:rPr lang="en-US" sz="1600" b="1" dirty="0">
                <a:solidFill>
                  <a:schemeClr val="bg1"/>
                </a:solidFill>
              </a:rPr>
              <a:t>App Builder </a:t>
            </a:r>
            <a:r>
              <a:rPr lang="en-US" sz="1600" b="1" dirty="0" smtClean="0">
                <a:solidFill>
                  <a:schemeClr val="bg1"/>
                </a:solidFill>
              </a:rPr>
              <a:t>]</a:t>
            </a:r>
          </a:p>
          <a:p>
            <a:r>
              <a:rPr lang="en-US" sz="1400" dirty="0">
                <a:solidFill>
                  <a:schemeClr val="bg1"/>
                </a:solidFill>
                <a:hlinkClick r:id="rId8"/>
              </a:rPr>
              <a:t>https://</a:t>
            </a:r>
            <a:r>
              <a:rPr lang="en-US" sz="1400" dirty="0" smtClean="0">
                <a:solidFill>
                  <a:schemeClr val="bg1"/>
                </a:solidFill>
                <a:hlinkClick r:id="rId8"/>
              </a:rPr>
              <a:t>developer.salesforce.com/developer-centers/flow</a:t>
            </a:r>
            <a:endParaRPr lang="en-US" sz="1400" dirty="0">
              <a:solidFill>
                <a:schemeClr val="bg1"/>
              </a:solidFill>
            </a:endParaRPr>
          </a:p>
          <a:p>
            <a:r>
              <a:rPr lang="en-US" sz="1400" dirty="0">
                <a:solidFill>
                  <a:schemeClr val="bg1"/>
                </a:solidFill>
                <a:hlinkClick r:id="rId9"/>
              </a:rPr>
              <a:t>https://</a:t>
            </a:r>
            <a:r>
              <a:rPr lang="en-US" sz="1400" dirty="0" smtClean="0">
                <a:solidFill>
                  <a:schemeClr val="bg1"/>
                </a:solidFill>
                <a:hlinkClick r:id="rId9"/>
              </a:rPr>
              <a:t>www.salesforce.com/ap/platform/low-code-development-platform</a:t>
            </a:r>
            <a:r>
              <a:rPr lang="en-US" sz="1400" dirty="0" smtClean="0">
                <a:solidFill>
                  <a:schemeClr val="bg1"/>
                </a:solidFill>
              </a:rPr>
              <a:t> </a:t>
            </a:r>
            <a:endParaRPr lang="en-US" sz="1400" dirty="0">
              <a:solidFill>
                <a:schemeClr val="bg1"/>
              </a:solidFill>
            </a:endParaRPr>
          </a:p>
        </p:txBody>
      </p:sp>
      <p:sp>
        <p:nvSpPr>
          <p:cNvPr id="5" name="Rectangle 4"/>
          <p:cNvSpPr/>
          <p:nvPr/>
        </p:nvSpPr>
        <p:spPr>
          <a:xfrm>
            <a:off x="7755" y="3651053"/>
            <a:ext cx="6001160" cy="769441"/>
          </a:xfrm>
          <a:prstGeom prst="rect">
            <a:avLst/>
          </a:prstGeom>
          <a:solidFill>
            <a:schemeClr val="tx1"/>
          </a:solidFill>
        </p:spPr>
        <p:txBody>
          <a:bodyPr wrap="square">
            <a:spAutoFit/>
          </a:bodyPr>
          <a:lstStyle/>
          <a:p>
            <a:r>
              <a:rPr lang="en-US" sz="1600" b="1" dirty="0" smtClean="0">
                <a:solidFill>
                  <a:schemeClr val="bg1"/>
                </a:solidFill>
              </a:rPr>
              <a:t>SAP</a:t>
            </a:r>
            <a:r>
              <a:rPr lang="en-US" sz="1600" dirty="0" smtClean="0">
                <a:solidFill>
                  <a:schemeClr val="bg1"/>
                </a:solidFill>
              </a:rPr>
              <a:t> </a:t>
            </a:r>
            <a:r>
              <a:rPr lang="en-US" sz="1400" dirty="0" smtClean="0">
                <a:solidFill>
                  <a:schemeClr val="bg1"/>
                </a:solidFill>
              </a:rPr>
              <a:t>- Create </a:t>
            </a:r>
            <a:r>
              <a:rPr lang="en-US" sz="1400" dirty="0">
                <a:solidFill>
                  <a:schemeClr val="bg1"/>
                </a:solidFill>
              </a:rPr>
              <a:t>business apps and automations with SAP </a:t>
            </a:r>
            <a:r>
              <a:rPr lang="en-US" sz="1400" dirty="0" smtClean="0">
                <a:solidFill>
                  <a:schemeClr val="bg1"/>
                </a:solidFill>
              </a:rPr>
              <a:t>Build - Develop </a:t>
            </a:r>
            <a:r>
              <a:rPr lang="en-US" sz="1400" dirty="0">
                <a:solidFill>
                  <a:schemeClr val="bg1"/>
                </a:solidFill>
              </a:rPr>
              <a:t>apps and </a:t>
            </a:r>
            <a:r>
              <a:rPr lang="en-US" sz="1400" dirty="0" smtClean="0">
                <a:solidFill>
                  <a:schemeClr val="bg1"/>
                </a:solidFill>
              </a:rPr>
              <a:t>automations  </a:t>
            </a:r>
            <a:r>
              <a:rPr lang="en-US" sz="1400" dirty="0">
                <a:solidFill>
                  <a:schemeClr val="bg1"/>
                </a:solidFill>
              </a:rPr>
              <a:t>3x faster using pro-code, low-code, and generative AI tools.</a:t>
            </a:r>
            <a:endParaRPr lang="en-US" sz="1400" dirty="0" smtClean="0">
              <a:solidFill>
                <a:schemeClr val="bg1"/>
              </a:solidFill>
            </a:endParaRPr>
          </a:p>
          <a:p>
            <a:r>
              <a:rPr lang="en-US" sz="1400" dirty="0" smtClean="0">
                <a:solidFill>
                  <a:schemeClr val="bg1"/>
                </a:solidFill>
                <a:hlinkClick r:id="rId10"/>
              </a:rPr>
              <a:t>https</a:t>
            </a:r>
            <a:r>
              <a:rPr lang="en-US" sz="1400" dirty="0">
                <a:solidFill>
                  <a:schemeClr val="bg1"/>
                </a:solidFill>
                <a:hlinkClick r:id="rId10"/>
              </a:rPr>
              <a:t>://</a:t>
            </a:r>
            <a:r>
              <a:rPr lang="en-US" sz="1400" dirty="0" smtClean="0">
                <a:solidFill>
                  <a:schemeClr val="bg1"/>
                </a:solidFill>
                <a:hlinkClick r:id="rId10"/>
              </a:rPr>
              <a:t>www.sap.com/mena/products/technology-platform/build.html</a:t>
            </a:r>
            <a:r>
              <a:rPr lang="en-US" sz="1400" dirty="0" smtClean="0">
                <a:solidFill>
                  <a:schemeClr val="bg1"/>
                </a:solidFill>
              </a:rPr>
              <a:t> </a:t>
            </a:r>
            <a:endParaRPr lang="en-US" sz="1400" dirty="0">
              <a:solidFill>
                <a:schemeClr val="bg1"/>
              </a:solidFill>
            </a:endParaRPr>
          </a:p>
        </p:txBody>
      </p:sp>
      <p:pic>
        <p:nvPicPr>
          <p:cNvPr id="6" name="Picture 5"/>
          <p:cNvPicPr>
            <a:picLocks noChangeAspect="1"/>
          </p:cNvPicPr>
          <p:nvPr/>
        </p:nvPicPr>
        <p:blipFill>
          <a:blip r:embed="rId11"/>
          <a:stretch>
            <a:fillRect/>
          </a:stretch>
        </p:blipFill>
        <p:spPr>
          <a:xfrm>
            <a:off x="5997286" y="3694597"/>
            <a:ext cx="856838" cy="558093"/>
          </a:xfrm>
          <a:prstGeom prst="rect">
            <a:avLst/>
          </a:prstGeom>
        </p:spPr>
      </p:pic>
      <p:pic>
        <p:nvPicPr>
          <p:cNvPr id="11" name="Picture 10"/>
          <p:cNvPicPr>
            <a:picLocks noChangeAspect="1"/>
          </p:cNvPicPr>
          <p:nvPr/>
        </p:nvPicPr>
        <p:blipFill>
          <a:blip r:embed="rId12"/>
          <a:stretch>
            <a:fillRect/>
          </a:stretch>
        </p:blipFill>
        <p:spPr>
          <a:xfrm>
            <a:off x="5865838" y="2588874"/>
            <a:ext cx="988286" cy="673366"/>
          </a:xfrm>
          <a:prstGeom prst="rect">
            <a:avLst/>
          </a:prstGeom>
        </p:spPr>
      </p:pic>
      <p:pic>
        <p:nvPicPr>
          <p:cNvPr id="12" name="Picture 11"/>
          <p:cNvPicPr>
            <a:picLocks noChangeAspect="1"/>
          </p:cNvPicPr>
          <p:nvPr/>
        </p:nvPicPr>
        <p:blipFill>
          <a:blip r:embed="rId13"/>
          <a:stretch>
            <a:fillRect/>
          </a:stretch>
        </p:blipFill>
        <p:spPr>
          <a:xfrm>
            <a:off x="5464629" y="1535160"/>
            <a:ext cx="1401125" cy="709635"/>
          </a:xfrm>
          <a:prstGeom prst="rect">
            <a:avLst/>
          </a:prstGeom>
        </p:spPr>
      </p:pic>
      <p:pic>
        <p:nvPicPr>
          <p:cNvPr id="13" name="Picture 12"/>
          <p:cNvPicPr>
            <a:picLocks noChangeAspect="1"/>
          </p:cNvPicPr>
          <p:nvPr/>
        </p:nvPicPr>
        <p:blipFill>
          <a:blip r:embed="rId14"/>
          <a:stretch>
            <a:fillRect/>
          </a:stretch>
        </p:blipFill>
        <p:spPr>
          <a:xfrm>
            <a:off x="5660570" y="522309"/>
            <a:ext cx="1205183" cy="647242"/>
          </a:xfrm>
          <a:prstGeom prst="rect">
            <a:avLst/>
          </a:prstGeom>
        </p:spPr>
      </p:pic>
      <p:sp>
        <p:nvSpPr>
          <p:cNvPr id="15" name="Rectangle 14"/>
          <p:cNvSpPr/>
          <p:nvPr/>
        </p:nvSpPr>
        <p:spPr>
          <a:xfrm>
            <a:off x="-20079" y="4462937"/>
            <a:ext cx="6028993" cy="769441"/>
          </a:xfrm>
          <a:prstGeom prst="rect">
            <a:avLst/>
          </a:prstGeom>
          <a:solidFill>
            <a:schemeClr val="tx1"/>
          </a:solidFill>
        </p:spPr>
        <p:txBody>
          <a:bodyPr wrap="square">
            <a:spAutoFit/>
          </a:bodyPr>
          <a:lstStyle/>
          <a:p>
            <a:r>
              <a:rPr lang="en-US" sz="1600" b="1" dirty="0" smtClean="0">
                <a:solidFill>
                  <a:schemeClr val="bg1"/>
                </a:solidFill>
              </a:rPr>
              <a:t>Google - </a:t>
            </a:r>
            <a:r>
              <a:rPr lang="en-US" sz="1600" b="1" dirty="0" err="1" smtClean="0">
                <a:solidFill>
                  <a:schemeClr val="bg1"/>
                </a:solidFill>
              </a:rPr>
              <a:t>AppSheet</a:t>
            </a:r>
            <a:r>
              <a:rPr lang="en-US" sz="1600" b="1" dirty="0" smtClean="0">
                <a:solidFill>
                  <a:schemeClr val="bg1"/>
                </a:solidFill>
              </a:rPr>
              <a:t>:</a:t>
            </a:r>
            <a:r>
              <a:rPr lang="en-US" sz="1400" b="1" dirty="0" smtClean="0">
                <a:solidFill>
                  <a:schemeClr val="bg1"/>
                </a:solidFill>
              </a:rPr>
              <a:t> </a:t>
            </a:r>
            <a:r>
              <a:rPr lang="en-US" sz="1400" dirty="0" smtClean="0">
                <a:solidFill>
                  <a:schemeClr val="bg1"/>
                </a:solidFill>
              </a:rPr>
              <a:t>Enable </a:t>
            </a:r>
            <a:r>
              <a:rPr lang="en-US" sz="1400" dirty="0">
                <a:solidFill>
                  <a:schemeClr val="bg1"/>
                </a:solidFill>
              </a:rPr>
              <a:t>everyone in your organization to build and </a:t>
            </a:r>
            <a:r>
              <a:rPr lang="en-US" sz="1400" dirty="0" smtClean="0">
                <a:solidFill>
                  <a:schemeClr val="bg1"/>
                </a:solidFill>
              </a:rPr>
              <a:t>extend applications </a:t>
            </a:r>
            <a:r>
              <a:rPr lang="en-US" sz="1400" dirty="0">
                <a:solidFill>
                  <a:schemeClr val="bg1"/>
                </a:solidFill>
              </a:rPr>
              <a:t>without coding.</a:t>
            </a:r>
          </a:p>
          <a:p>
            <a:r>
              <a:rPr lang="en-US" sz="1400" dirty="0" smtClean="0">
                <a:solidFill>
                  <a:schemeClr val="bg1"/>
                </a:solidFill>
                <a:hlinkClick r:id="rId15"/>
              </a:rPr>
              <a:t>https</a:t>
            </a:r>
            <a:r>
              <a:rPr lang="en-US" sz="1400" dirty="0">
                <a:solidFill>
                  <a:schemeClr val="bg1"/>
                </a:solidFill>
                <a:hlinkClick r:id="rId15"/>
              </a:rPr>
              <a:t>://</a:t>
            </a:r>
            <a:r>
              <a:rPr lang="en-US" sz="1400" dirty="0" smtClean="0">
                <a:solidFill>
                  <a:schemeClr val="bg1"/>
                </a:solidFill>
                <a:hlinkClick r:id="rId15"/>
              </a:rPr>
              <a:t>cloud.google.com/appsheet</a:t>
            </a:r>
            <a:r>
              <a:rPr lang="en-US" sz="1400" dirty="0" smtClean="0">
                <a:solidFill>
                  <a:schemeClr val="bg1"/>
                </a:solidFill>
              </a:rPr>
              <a:t> </a:t>
            </a:r>
            <a:endParaRPr lang="en-US" sz="1400" dirty="0">
              <a:solidFill>
                <a:schemeClr val="bg1"/>
              </a:solidFill>
            </a:endParaRPr>
          </a:p>
        </p:txBody>
      </p:sp>
      <p:pic>
        <p:nvPicPr>
          <p:cNvPr id="17" name="Picture 16"/>
          <p:cNvPicPr>
            <a:picLocks noChangeAspect="1"/>
          </p:cNvPicPr>
          <p:nvPr/>
        </p:nvPicPr>
        <p:blipFill>
          <a:blip r:embed="rId16"/>
          <a:stretch>
            <a:fillRect/>
          </a:stretch>
        </p:blipFill>
        <p:spPr>
          <a:xfrm>
            <a:off x="6008915" y="4488498"/>
            <a:ext cx="880792" cy="502660"/>
          </a:xfrm>
          <a:prstGeom prst="rect">
            <a:avLst/>
          </a:prstGeom>
        </p:spPr>
      </p:pic>
      <p:pic>
        <p:nvPicPr>
          <p:cNvPr id="18" name="Picture 17"/>
          <p:cNvPicPr>
            <a:picLocks noChangeAspect="1"/>
          </p:cNvPicPr>
          <p:nvPr/>
        </p:nvPicPr>
        <p:blipFill>
          <a:blip r:embed="rId17"/>
          <a:stretch>
            <a:fillRect/>
          </a:stretch>
        </p:blipFill>
        <p:spPr>
          <a:xfrm>
            <a:off x="660016" y="5296594"/>
            <a:ext cx="5789295" cy="3123238"/>
          </a:xfrm>
          <a:prstGeom prst="rect">
            <a:avLst/>
          </a:prstGeom>
        </p:spPr>
      </p:pic>
    </p:spTree>
    <p:extLst>
      <p:ext uri="{BB962C8B-B14F-4D97-AF65-F5344CB8AC3E}">
        <p14:creationId xmlns:p14="http://schemas.microsoft.com/office/powerpoint/2010/main" val="29185192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9">
            <a:extLst>
              <a:ext uri="{FF2B5EF4-FFF2-40B4-BE49-F238E27FC236}">
                <a16:creationId xmlns:a16="http://schemas.microsoft.com/office/drawing/2014/main" xmlns="" id="{F9967EFE-6240-7C4B-80D1-EF2EA16A45A9}"/>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0" y="1"/>
            <a:ext cx="6858000" cy="9144000"/>
          </a:xfrm>
        </p:spPr>
      </p:pic>
      <p:sp>
        <p:nvSpPr>
          <p:cNvPr id="8" name="직사각형 7">
            <a:extLst>
              <a:ext uri="{FF2B5EF4-FFF2-40B4-BE49-F238E27FC236}">
                <a16:creationId xmlns:a16="http://schemas.microsoft.com/office/drawing/2014/main" xmlns="" id="{3421B999-485A-4246-9413-F6534E12A270}"/>
              </a:ext>
            </a:extLst>
          </p:cNvPr>
          <p:cNvSpPr/>
          <p:nvPr/>
        </p:nvSpPr>
        <p:spPr>
          <a:xfrm>
            <a:off x="7754" y="0"/>
            <a:ext cx="2768103" cy="9144000"/>
          </a:xfrm>
          <a:prstGeom prst="rect">
            <a:avLst/>
          </a:prstGeom>
          <a:solidFill>
            <a:schemeClr val="accent2">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xmlns="" id="{B33EEBDC-40A6-7A49-AA82-6D6D55E4A568}"/>
              </a:ext>
            </a:extLst>
          </p:cNvPr>
          <p:cNvSpPr txBox="1"/>
          <p:nvPr/>
        </p:nvSpPr>
        <p:spPr>
          <a:xfrm>
            <a:off x="-7754" y="1"/>
            <a:ext cx="6484754" cy="646331"/>
          </a:xfrm>
          <a:prstGeom prst="rect">
            <a:avLst/>
          </a:prstGeom>
          <a:noFill/>
        </p:spPr>
        <p:txBody>
          <a:bodyPr wrap="square" rtlCol="0">
            <a:spAutoFit/>
          </a:bodyPr>
          <a:lstStyle>
            <a:defPPr>
              <a:defRPr lang="ko-KR"/>
            </a:defPPr>
            <a:lvl1pPr>
              <a:defRPr sz="4400" b="0" spc="-150">
                <a:latin typeface="+mj-lt"/>
              </a:defRPr>
            </a:lvl1pPr>
          </a:lstStyle>
          <a:p>
            <a:r>
              <a:rPr lang="en-US" altLang="ko-KR" sz="3600" spc="0" dirty="0" smtClean="0">
                <a:solidFill>
                  <a:schemeClr val="bg1"/>
                </a:solidFill>
              </a:rPr>
              <a:t>THE MICROSOFT WAY - NO CODE &amp; LOW CODE</a:t>
            </a:r>
            <a:endParaRPr lang="ko-KR" altLang="en-US" sz="3600" spc="0" dirty="0">
              <a:solidFill>
                <a:schemeClr val="bg1"/>
              </a:solidFill>
            </a:endParaRPr>
          </a:p>
        </p:txBody>
      </p:sp>
      <p:pic>
        <p:nvPicPr>
          <p:cNvPr id="3" name="Picture 2"/>
          <p:cNvPicPr>
            <a:picLocks noChangeAspect="1"/>
          </p:cNvPicPr>
          <p:nvPr/>
        </p:nvPicPr>
        <p:blipFill>
          <a:blip r:embed="rId3"/>
          <a:stretch>
            <a:fillRect/>
          </a:stretch>
        </p:blipFill>
        <p:spPr>
          <a:xfrm>
            <a:off x="907953" y="472161"/>
            <a:ext cx="5950048" cy="3378083"/>
          </a:xfrm>
          <a:prstGeom prst="rect">
            <a:avLst/>
          </a:prstGeom>
        </p:spPr>
      </p:pic>
      <p:sp>
        <p:nvSpPr>
          <p:cNvPr id="9" name="Rectangle 8"/>
          <p:cNvSpPr/>
          <p:nvPr/>
        </p:nvSpPr>
        <p:spPr>
          <a:xfrm>
            <a:off x="-15508" y="3850243"/>
            <a:ext cx="6873508" cy="5293757"/>
          </a:xfrm>
          <a:prstGeom prst="rect">
            <a:avLst/>
          </a:prstGeom>
          <a:solidFill>
            <a:schemeClr val="tx1"/>
          </a:solidFill>
        </p:spPr>
        <p:txBody>
          <a:bodyPr wrap="square">
            <a:spAutoFit/>
          </a:bodyPr>
          <a:lstStyle/>
          <a:p>
            <a:r>
              <a:rPr lang="en-US" sz="1400" dirty="0">
                <a:solidFill>
                  <a:schemeClr val="bg1"/>
                </a:solidFill>
              </a:rPr>
              <a:t>Microsoft Power Platform is a </a:t>
            </a:r>
            <a:r>
              <a:rPr lang="en-US" sz="1400" b="1" dirty="0">
                <a:solidFill>
                  <a:schemeClr val="bg1"/>
                </a:solidFill>
              </a:rPr>
              <a:t>low-code platform</a:t>
            </a:r>
            <a:r>
              <a:rPr lang="en-US" sz="1400" dirty="0">
                <a:solidFill>
                  <a:schemeClr val="bg1"/>
                </a:solidFill>
              </a:rPr>
              <a:t> designed to empower users to create custom business solutions, automate workflows, analyze data, and build websites. It integrates seamlessly with Microsoft services like Azure, Dynamics 365, and Microsoft </a:t>
            </a:r>
            <a:r>
              <a:rPr lang="en-US" sz="1400" dirty="0" smtClean="0">
                <a:solidFill>
                  <a:schemeClr val="bg1"/>
                </a:solidFill>
              </a:rPr>
              <a:t>365.</a:t>
            </a:r>
            <a:endParaRPr lang="en-US" sz="1400" dirty="0">
              <a:solidFill>
                <a:schemeClr val="bg1"/>
              </a:solidFill>
            </a:endParaRPr>
          </a:p>
          <a:p>
            <a:r>
              <a:rPr lang="en-US" sz="1400" b="1" dirty="0">
                <a:solidFill>
                  <a:schemeClr val="bg1"/>
                </a:solidFill>
              </a:rPr>
              <a:t>Core Components of Power Platform</a:t>
            </a:r>
          </a:p>
          <a:p>
            <a:r>
              <a:rPr lang="en-US" sz="1400" b="1" dirty="0">
                <a:solidFill>
                  <a:schemeClr val="bg1"/>
                </a:solidFill>
              </a:rPr>
              <a:t>Power Apps</a:t>
            </a:r>
            <a:r>
              <a:rPr lang="en-US" sz="1400" dirty="0">
                <a:solidFill>
                  <a:schemeClr val="bg1"/>
                </a:solidFill>
              </a:rPr>
              <a:t>: Enables the creation of custom applications using two approaches: Canvas Apps: Offers complete control over app design and allows integration with various data sources. Model-Driven Apps: Focuses on data-driven applications built on Microsoft </a:t>
            </a:r>
            <a:r>
              <a:rPr lang="en-US" sz="1400" dirty="0" err="1">
                <a:solidFill>
                  <a:schemeClr val="bg1"/>
                </a:solidFill>
              </a:rPr>
              <a:t>Dataverse</a:t>
            </a:r>
            <a:r>
              <a:rPr lang="en-US" sz="1400" dirty="0">
                <a:solidFill>
                  <a:schemeClr val="bg1"/>
                </a:solidFill>
              </a:rPr>
              <a:t>. Developers can extend functionality using custom UI components, connectors, and APIs.</a:t>
            </a:r>
          </a:p>
          <a:p>
            <a:r>
              <a:rPr lang="en-US" sz="1400" b="1" dirty="0">
                <a:solidFill>
                  <a:schemeClr val="bg1"/>
                </a:solidFill>
              </a:rPr>
              <a:t>Power Automate</a:t>
            </a:r>
            <a:r>
              <a:rPr lang="en-US" sz="1400" dirty="0">
                <a:solidFill>
                  <a:schemeClr val="bg1"/>
                </a:solidFill>
              </a:rPr>
              <a:t>: Automates repetitive tasks and orchestrates workflows across services. Cloud Flows: Triggered by events or schedules. Desktop Flows: Automates tasks on desktops or web interfaces. Developers can create custom connectors and use workflow definition functions for complex logic.</a:t>
            </a:r>
          </a:p>
          <a:p>
            <a:r>
              <a:rPr lang="en-US" sz="1400" b="1" dirty="0">
                <a:solidFill>
                  <a:schemeClr val="bg1"/>
                </a:solidFill>
              </a:rPr>
              <a:t>Power BI</a:t>
            </a:r>
            <a:r>
              <a:rPr lang="en-US" sz="1400" dirty="0">
                <a:solidFill>
                  <a:schemeClr val="bg1"/>
                </a:solidFill>
              </a:rPr>
              <a:t>: A business analytics tool for creating interactive data visualizations and sharing insights. Developers can embed Power BI into apps or websites and create custom visuals using its SDK.</a:t>
            </a:r>
          </a:p>
          <a:p>
            <a:r>
              <a:rPr lang="en-US" sz="1400" b="1" dirty="0">
                <a:solidFill>
                  <a:schemeClr val="bg1"/>
                </a:solidFill>
              </a:rPr>
              <a:t>Power Pages</a:t>
            </a:r>
            <a:r>
              <a:rPr lang="en-US" sz="1400" dirty="0">
                <a:solidFill>
                  <a:schemeClr val="bg1"/>
                </a:solidFill>
              </a:rPr>
              <a:t>: A low-code platform for building secure, external-facing business websites. Developers can extend functionality using custom templates, APIs, and integration with </a:t>
            </a:r>
            <a:r>
              <a:rPr lang="en-US" sz="1400" dirty="0" err="1">
                <a:solidFill>
                  <a:schemeClr val="bg1"/>
                </a:solidFill>
              </a:rPr>
              <a:t>Dataverse</a:t>
            </a:r>
            <a:r>
              <a:rPr lang="en-US" sz="1400" dirty="0">
                <a:solidFill>
                  <a:schemeClr val="bg1"/>
                </a:solidFill>
              </a:rPr>
              <a:t>.</a:t>
            </a:r>
          </a:p>
          <a:p>
            <a:r>
              <a:rPr lang="en-US" sz="1600" b="1" dirty="0" smtClean="0">
                <a:solidFill>
                  <a:schemeClr val="bg1"/>
                </a:solidFill>
              </a:rPr>
              <a:t>References:</a:t>
            </a:r>
          </a:p>
          <a:p>
            <a:pPr marL="285750" indent="-285750">
              <a:buFont typeface="Wingdings" panose="05000000000000000000" pitchFamily="2" charset="2"/>
              <a:buChar char="q"/>
            </a:pPr>
            <a:r>
              <a:rPr lang="en-US" sz="1400" dirty="0">
                <a:solidFill>
                  <a:schemeClr val="bg1"/>
                </a:solidFill>
                <a:latin typeface="Calibri" panose="020F0502020204030204" pitchFamily="34" charset="0"/>
                <a:hlinkClick r:id="rId4"/>
              </a:rPr>
              <a:t>https://</a:t>
            </a:r>
            <a:r>
              <a:rPr lang="en-US" sz="1400" dirty="0" smtClean="0">
                <a:solidFill>
                  <a:schemeClr val="bg1"/>
                </a:solidFill>
                <a:latin typeface="Calibri" panose="020F0502020204030204" pitchFamily="34" charset="0"/>
                <a:hlinkClick r:id="rId4"/>
              </a:rPr>
              <a:t>www.microsoft.com/en-us/power-platform?msockid=2ec7dedc79d36ed91db7cd9078c76f83</a:t>
            </a:r>
            <a:endParaRPr lang="en-US" sz="1400" dirty="0" smtClean="0">
              <a:solidFill>
                <a:schemeClr val="bg1"/>
              </a:solidFill>
              <a:latin typeface="Calibri" panose="020F0502020204030204" pitchFamily="34" charset="0"/>
            </a:endParaRPr>
          </a:p>
          <a:p>
            <a:pPr marL="285750" indent="-285750">
              <a:buFont typeface="Wingdings" panose="05000000000000000000" pitchFamily="2" charset="2"/>
              <a:buChar char="q"/>
            </a:pPr>
            <a:r>
              <a:rPr lang="en-US" sz="1400" dirty="0">
                <a:solidFill>
                  <a:schemeClr val="bg1"/>
                </a:solidFill>
                <a:latin typeface="Calibri" panose="020F0502020204030204" pitchFamily="34" charset="0"/>
                <a:hlinkClick r:id="rId5"/>
              </a:rPr>
              <a:t>https://</a:t>
            </a:r>
            <a:r>
              <a:rPr lang="en-US" sz="1400" dirty="0" smtClean="0">
                <a:solidFill>
                  <a:schemeClr val="bg1"/>
                </a:solidFill>
                <a:latin typeface="Calibri" panose="020F0502020204030204" pitchFamily="34" charset="0"/>
                <a:hlinkClick r:id="rId5"/>
              </a:rPr>
              <a:t>en.wikipedia.org/wiki/Microsoft_Power_Platform</a:t>
            </a:r>
            <a:endParaRPr lang="en-US" sz="1400" dirty="0" smtClean="0">
              <a:solidFill>
                <a:schemeClr val="bg1"/>
              </a:solidFill>
              <a:latin typeface="Calibri" panose="020F0502020204030204" pitchFamily="34" charset="0"/>
            </a:endParaRPr>
          </a:p>
          <a:p>
            <a:pPr marL="285750" indent="-285750">
              <a:buFont typeface="Wingdings" panose="05000000000000000000" pitchFamily="2" charset="2"/>
              <a:buChar char="q"/>
            </a:pPr>
            <a:r>
              <a:rPr lang="en-US" sz="1400" dirty="0">
                <a:solidFill>
                  <a:schemeClr val="bg1"/>
                </a:solidFill>
                <a:latin typeface="Calibri" panose="020F0502020204030204" pitchFamily="34" charset="0"/>
                <a:hlinkClick r:id="rId6"/>
              </a:rPr>
              <a:t>https://learn.microsoft.com/en-us/power-platform</a:t>
            </a:r>
            <a:r>
              <a:rPr lang="en-US" sz="1400" dirty="0" smtClean="0">
                <a:solidFill>
                  <a:schemeClr val="bg1"/>
                </a:solidFill>
                <a:latin typeface="Calibri" panose="020F0502020204030204" pitchFamily="34" charset="0"/>
                <a:hlinkClick r:id="rId6"/>
              </a:rPr>
              <a:t>/</a:t>
            </a:r>
            <a:r>
              <a:rPr lang="en-US" sz="1400" dirty="0" smtClean="0">
                <a:solidFill>
                  <a:schemeClr val="bg1"/>
                </a:solidFill>
                <a:latin typeface="Calibri" panose="020F0502020204030204" pitchFamily="34" charset="0"/>
              </a:rPr>
              <a:t> </a:t>
            </a:r>
          </a:p>
        </p:txBody>
      </p:sp>
    </p:spTree>
    <p:extLst>
      <p:ext uri="{BB962C8B-B14F-4D97-AF65-F5344CB8AC3E}">
        <p14:creationId xmlns:p14="http://schemas.microsoft.com/office/powerpoint/2010/main" val="22123509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개체 틀 9">
            <a:extLst>
              <a:ext uri="{FF2B5EF4-FFF2-40B4-BE49-F238E27FC236}">
                <a16:creationId xmlns:a16="http://schemas.microsoft.com/office/drawing/2014/main" xmlns="" id="{F9967EFE-6240-7C4B-80D1-EF2EA16A45A9}"/>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0" y="1"/>
            <a:ext cx="6858000" cy="9144000"/>
          </a:xfrm>
        </p:spPr>
      </p:pic>
      <p:sp>
        <p:nvSpPr>
          <p:cNvPr id="8" name="직사각형 7">
            <a:extLst>
              <a:ext uri="{FF2B5EF4-FFF2-40B4-BE49-F238E27FC236}">
                <a16:creationId xmlns:a16="http://schemas.microsoft.com/office/drawing/2014/main" xmlns="" id="{3421B999-485A-4246-9413-F6534E12A270}"/>
              </a:ext>
            </a:extLst>
          </p:cNvPr>
          <p:cNvSpPr/>
          <p:nvPr/>
        </p:nvSpPr>
        <p:spPr>
          <a:xfrm>
            <a:off x="34223" y="446314"/>
            <a:ext cx="2768103" cy="9144000"/>
          </a:xfrm>
          <a:prstGeom prst="rect">
            <a:avLst/>
          </a:prstGeom>
          <a:solidFill>
            <a:schemeClr val="accent2">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xmlns="" id="{B33EEBDC-40A6-7A49-AA82-6D6D55E4A568}"/>
              </a:ext>
            </a:extLst>
          </p:cNvPr>
          <p:cNvSpPr txBox="1"/>
          <p:nvPr/>
        </p:nvSpPr>
        <p:spPr>
          <a:xfrm>
            <a:off x="0" y="-26864"/>
            <a:ext cx="6484754" cy="1015663"/>
          </a:xfrm>
          <a:prstGeom prst="rect">
            <a:avLst/>
          </a:prstGeom>
          <a:noFill/>
        </p:spPr>
        <p:txBody>
          <a:bodyPr wrap="square" rtlCol="0">
            <a:spAutoFit/>
          </a:bodyPr>
          <a:lstStyle>
            <a:defPPr>
              <a:defRPr lang="ko-KR"/>
            </a:defPPr>
            <a:lvl1pPr>
              <a:defRPr sz="4400" b="0" spc="-150">
                <a:latin typeface="+mj-lt"/>
              </a:defRPr>
            </a:lvl1pPr>
          </a:lstStyle>
          <a:p>
            <a:r>
              <a:rPr lang="en-US" altLang="ko-KR" sz="3600" spc="0" dirty="0" smtClean="0">
                <a:solidFill>
                  <a:schemeClr val="bg1"/>
                </a:solidFill>
              </a:rPr>
              <a:t>No-</a:t>
            </a:r>
            <a:r>
              <a:rPr lang="en-US" altLang="ko-KR" sz="3600" spc="0" dirty="0" err="1" smtClean="0">
                <a:solidFill>
                  <a:schemeClr val="bg1"/>
                </a:solidFill>
              </a:rPr>
              <a:t>COde</a:t>
            </a:r>
            <a:r>
              <a:rPr lang="en-US" altLang="ko-KR" sz="3600" spc="0" dirty="0" smtClean="0">
                <a:solidFill>
                  <a:schemeClr val="bg1"/>
                </a:solidFill>
              </a:rPr>
              <a:t>–Solutions/Services</a:t>
            </a:r>
          </a:p>
          <a:p>
            <a:r>
              <a:rPr lang="en-US" altLang="ko-KR" sz="2400" spc="0" dirty="0" smtClean="0">
                <a:solidFill>
                  <a:schemeClr val="bg1"/>
                </a:solidFill>
              </a:rPr>
              <a:t>[Covered </a:t>
            </a:r>
            <a:r>
              <a:rPr lang="en-US" altLang="ko-KR" sz="2400" spc="0" dirty="0">
                <a:solidFill>
                  <a:schemeClr val="bg1"/>
                </a:solidFill>
              </a:rPr>
              <a:t>in this Course]</a:t>
            </a:r>
          </a:p>
        </p:txBody>
      </p:sp>
      <p:sp>
        <p:nvSpPr>
          <p:cNvPr id="11" name="Rectangle 10"/>
          <p:cNvSpPr/>
          <p:nvPr/>
        </p:nvSpPr>
        <p:spPr>
          <a:xfrm>
            <a:off x="34223" y="4985190"/>
            <a:ext cx="6823777" cy="3631763"/>
          </a:xfrm>
          <a:prstGeom prst="rect">
            <a:avLst/>
          </a:prstGeom>
          <a:solidFill>
            <a:schemeClr val="tx1"/>
          </a:solidFill>
        </p:spPr>
        <p:txBody>
          <a:bodyPr wrap="square">
            <a:spAutoFit/>
          </a:bodyPr>
          <a:lstStyle/>
          <a:p>
            <a:r>
              <a:rPr lang="en-US" dirty="0">
                <a:solidFill>
                  <a:schemeClr val="bg1"/>
                </a:solidFill>
                <a:hlinkClick r:id="rId3"/>
              </a:rPr>
              <a:t>https://n8n.io/</a:t>
            </a:r>
            <a:r>
              <a:rPr lang="en-US" dirty="0">
                <a:solidFill>
                  <a:schemeClr val="bg1"/>
                </a:solidFill>
              </a:rPr>
              <a:t> </a:t>
            </a:r>
          </a:p>
          <a:p>
            <a:r>
              <a:rPr lang="en-US" sz="3200" dirty="0" smtClean="0">
                <a:solidFill>
                  <a:schemeClr val="bg1"/>
                </a:solidFill>
              </a:rPr>
              <a:t>2. n8n</a:t>
            </a:r>
            <a:r>
              <a:rPr lang="en-US" sz="2000" dirty="0" smtClean="0">
                <a:solidFill>
                  <a:schemeClr val="bg1"/>
                </a:solidFill>
              </a:rPr>
              <a:t> </a:t>
            </a:r>
            <a:r>
              <a:rPr lang="en-US" sz="2000" dirty="0">
                <a:solidFill>
                  <a:schemeClr val="bg1"/>
                </a:solidFill>
              </a:rPr>
              <a:t>is a powerful </a:t>
            </a:r>
            <a:r>
              <a:rPr lang="en-US" sz="2000" b="1" dirty="0">
                <a:solidFill>
                  <a:schemeClr val="bg1"/>
                </a:solidFill>
              </a:rPr>
              <a:t>open-source workflow automation platform</a:t>
            </a:r>
            <a:r>
              <a:rPr lang="en-US" sz="2000" dirty="0">
                <a:solidFill>
                  <a:schemeClr val="bg1"/>
                </a:solidFill>
              </a:rPr>
              <a:t> that allows users to connect various services, databases, and APIs to automate complex processes. It distinguishes itself by its </a:t>
            </a:r>
            <a:r>
              <a:rPr lang="en-US" sz="2000" b="1" dirty="0">
                <a:solidFill>
                  <a:schemeClr val="bg1"/>
                </a:solidFill>
              </a:rPr>
              <a:t>self-hosted capability</a:t>
            </a:r>
            <a:r>
              <a:rPr lang="en-US" sz="2000" dirty="0">
                <a:solidFill>
                  <a:schemeClr val="bg1"/>
                </a:solidFill>
              </a:rPr>
              <a:t>, giving users complete </a:t>
            </a:r>
            <a:r>
              <a:rPr lang="en-US" sz="2000" b="1" dirty="0">
                <a:solidFill>
                  <a:schemeClr val="bg1"/>
                </a:solidFill>
              </a:rPr>
              <a:t>data sovereignty and control</a:t>
            </a:r>
            <a:r>
              <a:rPr lang="en-US" sz="2000" dirty="0">
                <a:solidFill>
                  <a:schemeClr val="bg1"/>
                </a:solidFill>
              </a:rPr>
              <a:t>, while offering a graphical, node-based interface for visual programming. Functionally, n8n is designed for </a:t>
            </a:r>
            <a:r>
              <a:rPr lang="en-US" sz="2000" b="1" dirty="0">
                <a:solidFill>
                  <a:schemeClr val="bg1"/>
                </a:solidFill>
              </a:rPr>
              <a:t>technical users and developers</a:t>
            </a:r>
            <a:r>
              <a:rPr lang="en-US" sz="2000" dirty="0">
                <a:solidFill>
                  <a:schemeClr val="bg1"/>
                </a:solidFill>
              </a:rPr>
              <a:t> needing highly customized, private, and scalable backend automation that goes far beyond standard off-the-shelf integration tools.</a:t>
            </a:r>
          </a:p>
        </p:txBody>
      </p:sp>
      <p:sp>
        <p:nvSpPr>
          <p:cNvPr id="3" name="Rectangle 2"/>
          <p:cNvSpPr/>
          <p:nvPr/>
        </p:nvSpPr>
        <p:spPr>
          <a:xfrm>
            <a:off x="34223" y="1252594"/>
            <a:ext cx="6805062" cy="3293209"/>
          </a:xfrm>
          <a:prstGeom prst="rect">
            <a:avLst/>
          </a:prstGeom>
          <a:solidFill>
            <a:schemeClr val="tx1"/>
          </a:solidFill>
        </p:spPr>
        <p:txBody>
          <a:bodyPr wrap="square">
            <a:spAutoFit/>
          </a:bodyPr>
          <a:lstStyle/>
          <a:p>
            <a:r>
              <a:rPr lang="en-US" dirty="0">
                <a:solidFill>
                  <a:schemeClr val="bg1"/>
                </a:solidFill>
                <a:hlinkClick r:id="rId4"/>
              </a:rPr>
              <a:t>https://zapier.com</a:t>
            </a:r>
            <a:r>
              <a:rPr lang="en-US" dirty="0" smtClean="0">
                <a:solidFill>
                  <a:schemeClr val="bg1"/>
                </a:solidFill>
                <a:hlinkClick r:id="rId4"/>
              </a:rPr>
              <a:t>/</a:t>
            </a:r>
            <a:endParaRPr lang="en-US" dirty="0" smtClean="0">
              <a:solidFill>
                <a:schemeClr val="bg1"/>
              </a:solidFill>
            </a:endParaRPr>
          </a:p>
          <a:p>
            <a:endParaRPr lang="en-US" dirty="0">
              <a:solidFill>
                <a:schemeClr val="bg1"/>
              </a:solidFill>
            </a:endParaRPr>
          </a:p>
          <a:p>
            <a:r>
              <a:rPr lang="en-US" sz="2800" b="1" dirty="0" smtClean="0">
                <a:solidFill>
                  <a:schemeClr val="bg1"/>
                </a:solidFill>
              </a:rPr>
              <a:t>1. </a:t>
            </a:r>
            <a:r>
              <a:rPr lang="en-US" sz="2800" b="1" dirty="0" err="1" smtClean="0">
                <a:solidFill>
                  <a:schemeClr val="bg1"/>
                </a:solidFill>
              </a:rPr>
              <a:t>Zapier</a:t>
            </a:r>
            <a:r>
              <a:rPr lang="en-US" dirty="0" smtClean="0">
                <a:solidFill>
                  <a:schemeClr val="bg1"/>
                </a:solidFill>
              </a:rPr>
              <a:t> </a:t>
            </a:r>
            <a:r>
              <a:rPr lang="en-US" dirty="0">
                <a:solidFill>
                  <a:schemeClr val="bg1"/>
                </a:solidFill>
              </a:rPr>
              <a:t>is a leading no-code AI orchestration platform that allows users to seamlessly connect over </a:t>
            </a:r>
            <a:r>
              <a:rPr lang="en-US" dirty="0" smtClean="0">
                <a:solidFill>
                  <a:schemeClr val="bg1"/>
                </a:solidFill>
              </a:rPr>
              <a:t>8,000 </a:t>
            </a:r>
            <a:r>
              <a:rPr lang="en-US" dirty="0">
                <a:solidFill>
                  <a:schemeClr val="bg1"/>
                </a:solidFill>
              </a:rPr>
              <a:t>different web applications to build powerful, custom workflows called "Zaps." It automates repetitive tasks between apps by defining a Trigger (when something happens) and an Action (what the system should do next), enabling non-technical users to save time and scale business processes. Fundamentally, </a:t>
            </a:r>
            <a:r>
              <a:rPr lang="en-US" dirty="0" err="1">
                <a:solidFill>
                  <a:schemeClr val="bg1"/>
                </a:solidFill>
              </a:rPr>
              <a:t>Zapier</a:t>
            </a:r>
            <a:r>
              <a:rPr lang="en-US" dirty="0">
                <a:solidFill>
                  <a:schemeClr val="bg1"/>
                </a:solidFill>
              </a:rPr>
              <a:t> acts as the central nervous system for your business, ensuring data moves precisely where and when it needs to go, without writing a single line of code.</a:t>
            </a:r>
          </a:p>
        </p:txBody>
      </p:sp>
      <p:pic>
        <p:nvPicPr>
          <p:cNvPr id="4" name="Picture 3"/>
          <p:cNvPicPr>
            <a:picLocks noChangeAspect="1"/>
          </p:cNvPicPr>
          <p:nvPr/>
        </p:nvPicPr>
        <p:blipFill>
          <a:blip r:embed="rId5"/>
          <a:stretch>
            <a:fillRect/>
          </a:stretch>
        </p:blipFill>
        <p:spPr>
          <a:xfrm>
            <a:off x="5421085" y="549042"/>
            <a:ext cx="1486645" cy="1486645"/>
          </a:xfrm>
          <a:prstGeom prst="rect">
            <a:avLst/>
          </a:prstGeom>
        </p:spPr>
      </p:pic>
      <p:pic>
        <p:nvPicPr>
          <p:cNvPr id="5" name="Picture 4"/>
          <p:cNvPicPr>
            <a:picLocks noChangeAspect="1"/>
          </p:cNvPicPr>
          <p:nvPr/>
        </p:nvPicPr>
        <p:blipFill>
          <a:blip r:embed="rId6"/>
          <a:stretch>
            <a:fillRect/>
          </a:stretch>
        </p:blipFill>
        <p:spPr>
          <a:xfrm>
            <a:off x="4683234" y="4603908"/>
            <a:ext cx="2156051" cy="828811"/>
          </a:xfrm>
          <a:prstGeom prst="rect">
            <a:avLst/>
          </a:prstGeom>
        </p:spPr>
      </p:pic>
    </p:spTree>
    <p:extLst>
      <p:ext uri="{BB962C8B-B14F-4D97-AF65-F5344CB8AC3E}">
        <p14:creationId xmlns:p14="http://schemas.microsoft.com/office/powerpoint/2010/main" val="32679144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사용자 지정 1">
      <a:dk1>
        <a:srgbClr val="000000"/>
      </a:dk1>
      <a:lt1>
        <a:srgbClr val="FFFFFF"/>
      </a:lt1>
      <a:dk2>
        <a:srgbClr val="44546A"/>
      </a:dk2>
      <a:lt2>
        <a:srgbClr val="E7E6E6"/>
      </a:lt2>
      <a:accent1>
        <a:srgbClr val="03CDD6"/>
      </a:accent1>
      <a:accent2>
        <a:srgbClr val="000C1D"/>
      </a:accent2>
      <a:accent3>
        <a:srgbClr val="06B5C6"/>
      </a:accent3>
      <a:accent4>
        <a:srgbClr val="1CA2DA"/>
      </a:accent4>
      <a:accent5>
        <a:srgbClr val="5B9BD5"/>
      </a:accent5>
      <a:accent6>
        <a:srgbClr val="70AD47"/>
      </a:accent6>
      <a:hlink>
        <a:srgbClr val="0563C1"/>
      </a:hlink>
      <a:folHlink>
        <a:srgbClr val="954F72"/>
      </a:folHlink>
    </a:clrScheme>
    <a:fontScheme name="사용자 지정 1">
      <a:majorFont>
        <a:latin typeface="Bebas Neue"/>
        <a:ea typeface="Calibri"/>
        <a:cs typeface=""/>
      </a:majorFont>
      <a:minorFont>
        <a:latin typeface="Calibri"/>
        <a:ea typeface="Calibri"/>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3486</TotalTime>
  <Words>3780</Words>
  <Application>Microsoft Office PowerPoint</Application>
  <PresentationFormat>Letter Paper (8.5x11 in)</PresentationFormat>
  <Paragraphs>337</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Wingdings</vt:lpstr>
      <vt:lpstr>Arial</vt:lpstr>
      <vt:lpstr>Malgun Gothic</vt:lpstr>
      <vt:lpstr>Bebas Neue</vt:lpstr>
      <vt:lpstr>Calibri</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Slide Members</Manager>
  <Company>YESFORM Co.,Ltd.</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IA.HAN</dc:creator>
  <cp:keywords>SlideMembers, ppt, PPT Templates, Presentation, Diagram, Chart, Yesform, Google slides, Keynote, Free Slides</cp:keywords>
  <dc:description>The copyright of this document is at Slide Members. Unauthorized copying may result in legal sanctions.</dc:description>
  <cp:lastModifiedBy>HP</cp:lastModifiedBy>
  <cp:revision>209</cp:revision>
  <dcterms:created xsi:type="dcterms:W3CDTF">2022-01-01T06:51:30Z</dcterms:created>
  <dcterms:modified xsi:type="dcterms:W3CDTF">2025-11-28T19:26:24Z</dcterms:modified>
  <cp:category>www.slidemembers.com</cp:category>
</cp:coreProperties>
</file>